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74"/>
  </p:notesMasterIdLst>
  <p:handoutMasterIdLst>
    <p:handoutMasterId r:id="rId75"/>
  </p:handoutMasterIdLst>
  <p:sldIdLst>
    <p:sldId id="428" r:id="rId2"/>
    <p:sldId id="429" r:id="rId3"/>
    <p:sldId id="430" r:id="rId4"/>
    <p:sldId id="513" r:id="rId5"/>
    <p:sldId id="514" r:id="rId6"/>
    <p:sldId id="432" r:id="rId7"/>
    <p:sldId id="433" r:id="rId8"/>
    <p:sldId id="434" r:id="rId9"/>
    <p:sldId id="435" r:id="rId10"/>
    <p:sldId id="436" r:id="rId11"/>
    <p:sldId id="437" r:id="rId12"/>
    <p:sldId id="438" r:id="rId13"/>
    <p:sldId id="439" r:id="rId14"/>
    <p:sldId id="440" r:id="rId15"/>
    <p:sldId id="443" r:id="rId16"/>
    <p:sldId id="444" r:id="rId17"/>
    <p:sldId id="445" r:id="rId18"/>
    <p:sldId id="446" r:id="rId19"/>
    <p:sldId id="447" r:id="rId20"/>
    <p:sldId id="448" r:id="rId21"/>
    <p:sldId id="449" r:id="rId22"/>
    <p:sldId id="450" r:id="rId23"/>
    <p:sldId id="520" r:id="rId24"/>
    <p:sldId id="451" r:id="rId25"/>
    <p:sldId id="452" r:id="rId26"/>
    <p:sldId id="453" r:id="rId27"/>
    <p:sldId id="441" r:id="rId28"/>
    <p:sldId id="454" r:id="rId29"/>
    <p:sldId id="455" r:id="rId30"/>
    <p:sldId id="521" r:id="rId31"/>
    <p:sldId id="522" r:id="rId32"/>
    <p:sldId id="456" r:id="rId33"/>
    <p:sldId id="457" r:id="rId34"/>
    <p:sldId id="523" r:id="rId35"/>
    <p:sldId id="460" r:id="rId36"/>
    <p:sldId id="465" r:id="rId37"/>
    <p:sldId id="466" r:id="rId38"/>
    <p:sldId id="471" r:id="rId39"/>
    <p:sldId id="473" r:id="rId40"/>
    <p:sldId id="474" r:id="rId41"/>
    <p:sldId id="475" r:id="rId42"/>
    <p:sldId id="476" r:id="rId43"/>
    <p:sldId id="479" r:id="rId44"/>
    <p:sldId id="480" r:id="rId45"/>
    <p:sldId id="499" r:id="rId46"/>
    <p:sldId id="500" r:id="rId47"/>
    <p:sldId id="501" r:id="rId48"/>
    <p:sldId id="481" r:id="rId49"/>
    <p:sldId id="482" r:id="rId50"/>
    <p:sldId id="483" r:id="rId51"/>
    <p:sldId id="484" r:id="rId52"/>
    <p:sldId id="485" r:id="rId53"/>
    <p:sldId id="486" r:id="rId54"/>
    <p:sldId id="487" r:id="rId55"/>
    <p:sldId id="488" r:id="rId56"/>
    <p:sldId id="489" r:id="rId57"/>
    <p:sldId id="490" r:id="rId58"/>
    <p:sldId id="491" r:id="rId59"/>
    <p:sldId id="492" r:id="rId60"/>
    <p:sldId id="493" r:id="rId61"/>
    <p:sldId id="494" r:id="rId62"/>
    <p:sldId id="495" r:id="rId63"/>
    <p:sldId id="496" r:id="rId64"/>
    <p:sldId id="408" r:id="rId65"/>
    <p:sldId id="409" r:id="rId66"/>
    <p:sldId id="410" r:id="rId67"/>
    <p:sldId id="411" r:id="rId68"/>
    <p:sldId id="412" r:id="rId69"/>
    <p:sldId id="413" r:id="rId70"/>
    <p:sldId id="414" r:id="rId71"/>
    <p:sldId id="415" r:id="rId72"/>
    <p:sldId id="427" r:id="rId73"/>
  </p:sldIdLst>
  <p:sldSz cx="9144000" cy="6858000" type="screen4x3"/>
  <p:notesSz cx="7315200" cy="9601200"/>
  <p:defaultTextStyle>
    <a:defPPr>
      <a:defRPr lang="en-US"/>
    </a:defPPr>
    <a:lvl1pPr algn="r" rtl="0" eaLnBrk="0" fontAlgn="base" hangingPunct="0">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1pPr>
    <a:lvl2pPr marL="457200" algn="r" rtl="0" eaLnBrk="0" fontAlgn="base" hangingPunct="0">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2pPr>
    <a:lvl3pPr marL="914400" algn="r" rtl="0" eaLnBrk="0" fontAlgn="base" hangingPunct="0">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3pPr>
    <a:lvl4pPr marL="1371600" algn="r" rtl="0" eaLnBrk="0" fontAlgn="base" hangingPunct="0">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4pPr>
    <a:lvl5pPr marL="1828800" algn="r" rtl="0" eaLnBrk="0" fontAlgn="base" hangingPunct="0">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CC00"/>
    <a:srgbClr val="FFFF99"/>
    <a:srgbClr val="6666FF"/>
    <a:srgbClr val="336600"/>
    <a:srgbClr val="FF99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39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68" y="-96"/>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zeshkLLC\Desktop\8_Response_Spectrum_IBC2018_Site_D%20(with%202third%20fac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88526204351142"/>
          <c:y val="6.3509551929175345E-2"/>
          <c:w val="0.73791847936816102"/>
          <c:h val="0.77761750369439098"/>
        </c:manualLayout>
      </c:layout>
      <c:scatterChart>
        <c:scatterStyle val="lineMarker"/>
        <c:varyColors val="0"/>
        <c:ser>
          <c:idx val="0"/>
          <c:order val="0"/>
          <c:tx>
            <c:strRef>
              <c:f>Results!$D$31</c:f>
              <c:strCache>
                <c:ptCount val="1"/>
                <c:pt idx="0">
                  <c:v>ASCE 7-16</c:v>
                </c:pt>
              </c:strCache>
            </c:strRef>
          </c:tx>
          <c:spPr>
            <a:ln w="38100">
              <a:solidFill>
                <a:srgbClr val="FF0000"/>
              </a:solidFill>
              <a:prstDash val="solid"/>
            </a:ln>
          </c:spPr>
          <c:marker>
            <c:symbol val="none"/>
          </c:marker>
          <c:xVal>
            <c:numRef>
              <c:f>Results!$D$34:$D$185</c:f>
              <c:numCache>
                <c:formatCode>0.000</c:formatCode>
                <c:ptCount val="152"/>
                <c:pt idx="0" formatCode="General">
                  <c:v>0.01</c:v>
                </c:pt>
                <c:pt idx="1">
                  <c:v>0.03</c:v>
                </c:pt>
                <c:pt idx="2">
                  <c:v>0.04</c:v>
                </c:pt>
                <c:pt idx="3">
                  <c:v>0.05</c:v>
                </c:pt>
                <c:pt idx="4">
                  <c:v>0.06</c:v>
                </c:pt>
                <c:pt idx="5">
                  <c:v>7.0000000000000007E-2</c:v>
                </c:pt>
                <c:pt idx="6">
                  <c:v>0.08</c:v>
                </c:pt>
                <c:pt idx="7">
                  <c:v>0.09</c:v>
                </c:pt>
                <c:pt idx="8">
                  <c:v>0.1</c:v>
                </c:pt>
                <c:pt idx="9">
                  <c:v>0.11</c:v>
                </c:pt>
                <c:pt idx="10">
                  <c:v>0.12</c:v>
                </c:pt>
                <c:pt idx="11">
                  <c:v>0.13</c:v>
                </c:pt>
                <c:pt idx="12">
                  <c:v>0.14000000000000001</c:v>
                </c:pt>
                <c:pt idx="13">
                  <c:v>0.15</c:v>
                </c:pt>
                <c:pt idx="14">
                  <c:v>0.16</c:v>
                </c:pt>
                <c:pt idx="15">
                  <c:v>0.17</c:v>
                </c:pt>
                <c:pt idx="16">
                  <c:v>0.18</c:v>
                </c:pt>
                <c:pt idx="17">
                  <c:v>0.19</c:v>
                </c:pt>
                <c:pt idx="18">
                  <c:v>0.2</c:v>
                </c:pt>
                <c:pt idx="19">
                  <c:v>0.21</c:v>
                </c:pt>
                <c:pt idx="20">
                  <c:v>0.22</c:v>
                </c:pt>
                <c:pt idx="21">
                  <c:v>0.23</c:v>
                </c:pt>
                <c:pt idx="22">
                  <c:v>0.24</c:v>
                </c:pt>
                <c:pt idx="23">
                  <c:v>0.25</c:v>
                </c:pt>
                <c:pt idx="24">
                  <c:v>0.26</c:v>
                </c:pt>
                <c:pt idx="25">
                  <c:v>0.27</c:v>
                </c:pt>
                <c:pt idx="26">
                  <c:v>0.28000000000000003</c:v>
                </c:pt>
                <c:pt idx="27">
                  <c:v>0.28999999999999998</c:v>
                </c:pt>
                <c:pt idx="28">
                  <c:v>0.3</c:v>
                </c:pt>
                <c:pt idx="29">
                  <c:v>0.31</c:v>
                </c:pt>
                <c:pt idx="30">
                  <c:v>0.32</c:v>
                </c:pt>
                <c:pt idx="31">
                  <c:v>0.33</c:v>
                </c:pt>
                <c:pt idx="32">
                  <c:v>0.34</c:v>
                </c:pt>
                <c:pt idx="33">
                  <c:v>0.35</c:v>
                </c:pt>
                <c:pt idx="34">
                  <c:v>0.36</c:v>
                </c:pt>
                <c:pt idx="35">
                  <c:v>0.37</c:v>
                </c:pt>
                <c:pt idx="36">
                  <c:v>0.38</c:v>
                </c:pt>
                <c:pt idx="37">
                  <c:v>0.39</c:v>
                </c:pt>
                <c:pt idx="38">
                  <c:v>0.4</c:v>
                </c:pt>
                <c:pt idx="39">
                  <c:v>0.41</c:v>
                </c:pt>
                <c:pt idx="40">
                  <c:v>0.42</c:v>
                </c:pt>
                <c:pt idx="41">
                  <c:v>0.43</c:v>
                </c:pt>
                <c:pt idx="42">
                  <c:v>0.44</c:v>
                </c:pt>
                <c:pt idx="43">
                  <c:v>0.45</c:v>
                </c:pt>
                <c:pt idx="44">
                  <c:v>0.46</c:v>
                </c:pt>
                <c:pt idx="45">
                  <c:v>0.47</c:v>
                </c:pt>
                <c:pt idx="46">
                  <c:v>0.48</c:v>
                </c:pt>
                <c:pt idx="47">
                  <c:v>0.49</c:v>
                </c:pt>
                <c:pt idx="48">
                  <c:v>0.5</c:v>
                </c:pt>
                <c:pt idx="49">
                  <c:v>0.51</c:v>
                </c:pt>
                <c:pt idx="50">
                  <c:v>0.52</c:v>
                </c:pt>
                <c:pt idx="51">
                  <c:v>0.53</c:v>
                </c:pt>
                <c:pt idx="52">
                  <c:v>0.54</c:v>
                </c:pt>
                <c:pt idx="53">
                  <c:v>0.55000000000000004</c:v>
                </c:pt>
                <c:pt idx="54">
                  <c:v>0.56000000000000005</c:v>
                </c:pt>
                <c:pt idx="55">
                  <c:v>0.56999999999999995</c:v>
                </c:pt>
                <c:pt idx="56">
                  <c:v>0.57999999999999996</c:v>
                </c:pt>
                <c:pt idx="57">
                  <c:v>0.6</c:v>
                </c:pt>
                <c:pt idx="58">
                  <c:v>0.62</c:v>
                </c:pt>
                <c:pt idx="59">
                  <c:v>0.64</c:v>
                </c:pt>
                <c:pt idx="60">
                  <c:v>0.66</c:v>
                </c:pt>
                <c:pt idx="61">
                  <c:v>0.68</c:v>
                </c:pt>
                <c:pt idx="62">
                  <c:v>0.7</c:v>
                </c:pt>
                <c:pt idx="63">
                  <c:v>0.72</c:v>
                </c:pt>
                <c:pt idx="64">
                  <c:v>0.74</c:v>
                </c:pt>
                <c:pt idx="65">
                  <c:v>0.76</c:v>
                </c:pt>
                <c:pt idx="66">
                  <c:v>0.78</c:v>
                </c:pt>
                <c:pt idx="67">
                  <c:v>0.8</c:v>
                </c:pt>
                <c:pt idx="68">
                  <c:v>0.82</c:v>
                </c:pt>
                <c:pt idx="69">
                  <c:v>0.84</c:v>
                </c:pt>
                <c:pt idx="70">
                  <c:v>0.86</c:v>
                </c:pt>
                <c:pt idx="71">
                  <c:v>0.88</c:v>
                </c:pt>
                <c:pt idx="72">
                  <c:v>0.9</c:v>
                </c:pt>
                <c:pt idx="73">
                  <c:v>0.92</c:v>
                </c:pt>
                <c:pt idx="74">
                  <c:v>0.94</c:v>
                </c:pt>
                <c:pt idx="75">
                  <c:v>0.96</c:v>
                </c:pt>
                <c:pt idx="76">
                  <c:v>0.98</c:v>
                </c:pt>
                <c:pt idx="77">
                  <c:v>1.08</c:v>
                </c:pt>
                <c:pt idx="78">
                  <c:v>1.1000000000000001</c:v>
                </c:pt>
                <c:pt idx="79">
                  <c:v>1.1000000000000001</c:v>
                </c:pt>
                <c:pt idx="80">
                  <c:v>1.1499999999999999</c:v>
                </c:pt>
                <c:pt idx="81">
                  <c:v>1.2</c:v>
                </c:pt>
                <c:pt idx="82">
                  <c:v>1.25</c:v>
                </c:pt>
                <c:pt idx="83">
                  <c:v>1.3</c:v>
                </c:pt>
                <c:pt idx="84">
                  <c:v>1.35</c:v>
                </c:pt>
                <c:pt idx="85">
                  <c:v>1.4</c:v>
                </c:pt>
                <c:pt idx="86">
                  <c:v>1.45</c:v>
                </c:pt>
                <c:pt idx="87">
                  <c:v>1.5</c:v>
                </c:pt>
                <c:pt idx="88">
                  <c:v>1.55</c:v>
                </c:pt>
                <c:pt idx="89">
                  <c:v>1.6</c:v>
                </c:pt>
                <c:pt idx="90">
                  <c:v>1.65</c:v>
                </c:pt>
                <c:pt idx="91">
                  <c:v>1.7</c:v>
                </c:pt>
                <c:pt idx="92">
                  <c:v>1.75</c:v>
                </c:pt>
                <c:pt idx="93">
                  <c:v>1.8</c:v>
                </c:pt>
                <c:pt idx="94">
                  <c:v>1.85</c:v>
                </c:pt>
                <c:pt idx="95">
                  <c:v>1.9</c:v>
                </c:pt>
                <c:pt idx="96">
                  <c:v>1.95</c:v>
                </c:pt>
                <c:pt idx="97">
                  <c:v>2</c:v>
                </c:pt>
                <c:pt idx="98">
                  <c:v>2.0499999999999998</c:v>
                </c:pt>
                <c:pt idx="99">
                  <c:v>2.1</c:v>
                </c:pt>
                <c:pt idx="100">
                  <c:v>2.15</c:v>
                </c:pt>
                <c:pt idx="101">
                  <c:v>2.2000000000000002</c:v>
                </c:pt>
                <c:pt idx="102">
                  <c:v>2.25</c:v>
                </c:pt>
                <c:pt idx="103">
                  <c:v>2.2999999999999998</c:v>
                </c:pt>
                <c:pt idx="104">
                  <c:v>2.35</c:v>
                </c:pt>
                <c:pt idx="105">
                  <c:v>2.4</c:v>
                </c:pt>
                <c:pt idx="106">
                  <c:v>2.5</c:v>
                </c:pt>
                <c:pt idx="107">
                  <c:v>2.6</c:v>
                </c:pt>
                <c:pt idx="108">
                  <c:v>2.7</c:v>
                </c:pt>
                <c:pt idx="109">
                  <c:v>2.8</c:v>
                </c:pt>
                <c:pt idx="110">
                  <c:v>2.9</c:v>
                </c:pt>
                <c:pt idx="111">
                  <c:v>3</c:v>
                </c:pt>
                <c:pt idx="112">
                  <c:v>3.1</c:v>
                </c:pt>
                <c:pt idx="113">
                  <c:v>3.2</c:v>
                </c:pt>
                <c:pt idx="114">
                  <c:v>3.3</c:v>
                </c:pt>
                <c:pt idx="115">
                  <c:v>3.4</c:v>
                </c:pt>
                <c:pt idx="116">
                  <c:v>3.5</c:v>
                </c:pt>
                <c:pt idx="117">
                  <c:v>3.6</c:v>
                </c:pt>
                <c:pt idx="118">
                  <c:v>3.7</c:v>
                </c:pt>
                <c:pt idx="119">
                  <c:v>3.8</c:v>
                </c:pt>
                <c:pt idx="120">
                  <c:v>3.9</c:v>
                </c:pt>
                <c:pt idx="121">
                  <c:v>4</c:v>
                </c:pt>
                <c:pt idx="122">
                  <c:v>4.0999999999999996</c:v>
                </c:pt>
                <c:pt idx="123">
                  <c:v>4.2</c:v>
                </c:pt>
                <c:pt idx="124">
                  <c:v>4.3</c:v>
                </c:pt>
                <c:pt idx="125">
                  <c:v>4.4000000000000004</c:v>
                </c:pt>
                <c:pt idx="126">
                  <c:v>4.5</c:v>
                </c:pt>
                <c:pt idx="127">
                  <c:v>4.5999999999999996</c:v>
                </c:pt>
                <c:pt idx="128">
                  <c:v>4.7</c:v>
                </c:pt>
                <c:pt idx="129">
                  <c:v>4.8</c:v>
                </c:pt>
                <c:pt idx="130">
                  <c:v>4.9000000000000004</c:v>
                </c:pt>
                <c:pt idx="131">
                  <c:v>5</c:v>
                </c:pt>
                <c:pt idx="132">
                  <c:v>5.0999999999999996</c:v>
                </c:pt>
                <c:pt idx="133">
                  <c:v>5.2</c:v>
                </c:pt>
                <c:pt idx="134">
                  <c:v>5.4</c:v>
                </c:pt>
                <c:pt idx="135">
                  <c:v>5.6</c:v>
                </c:pt>
                <c:pt idx="136">
                  <c:v>5.8</c:v>
                </c:pt>
                <c:pt idx="137">
                  <c:v>6</c:v>
                </c:pt>
                <c:pt idx="138">
                  <c:v>6.2</c:v>
                </c:pt>
                <c:pt idx="139">
                  <c:v>6.4</c:v>
                </c:pt>
                <c:pt idx="140">
                  <c:v>6.6</c:v>
                </c:pt>
                <c:pt idx="141">
                  <c:v>6.8</c:v>
                </c:pt>
                <c:pt idx="142">
                  <c:v>7</c:v>
                </c:pt>
                <c:pt idx="143">
                  <c:v>7.2</c:v>
                </c:pt>
                <c:pt idx="144">
                  <c:v>7.4</c:v>
                </c:pt>
                <c:pt idx="145">
                  <c:v>7.6</c:v>
                </c:pt>
                <c:pt idx="146">
                  <c:v>7.8</c:v>
                </c:pt>
                <c:pt idx="147">
                  <c:v>8</c:v>
                </c:pt>
                <c:pt idx="148">
                  <c:v>8.5</c:v>
                </c:pt>
                <c:pt idx="149">
                  <c:v>9</c:v>
                </c:pt>
                <c:pt idx="150">
                  <c:v>9.5</c:v>
                </c:pt>
                <c:pt idx="151">
                  <c:v>10</c:v>
                </c:pt>
              </c:numCache>
            </c:numRef>
          </c:xVal>
          <c:yVal>
            <c:numRef>
              <c:f>Results!$E$34:$E$185</c:f>
              <c:numCache>
                <c:formatCode>0.000</c:formatCode>
                <c:ptCount val="152"/>
                <c:pt idx="0">
                  <c:v>0.35015052147239262</c:v>
                </c:pt>
                <c:pt idx="1">
                  <c:v>0.45285156441717789</c:v>
                </c:pt>
                <c:pt idx="2">
                  <c:v>0.50420208588957049</c:v>
                </c:pt>
                <c:pt idx="3">
                  <c:v>0.55555260736196321</c:v>
                </c:pt>
                <c:pt idx="4">
                  <c:v>0.60690312883435582</c:v>
                </c:pt>
                <c:pt idx="5">
                  <c:v>0.65825365030674843</c:v>
                </c:pt>
                <c:pt idx="6">
                  <c:v>0.70960417177914104</c:v>
                </c:pt>
                <c:pt idx="7">
                  <c:v>0.747</c:v>
                </c:pt>
                <c:pt idx="8">
                  <c:v>0.747</c:v>
                </c:pt>
                <c:pt idx="9">
                  <c:v>0.747</c:v>
                </c:pt>
                <c:pt idx="10">
                  <c:v>0.747</c:v>
                </c:pt>
                <c:pt idx="11">
                  <c:v>0.747</c:v>
                </c:pt>
                <c:pt idx="12">
                  <c:v>0.747</c:v>
                </c:pt>
                <c:pt idx="13">
                  <c:v>0.747</c:v>
                </c:pt>
                <c:pt idx="14">
                  <c:v>0.747</c:v>
                </c:pt>
                <c:pt idx="15">
                  <c:v>0.747</c:v>
                </c:pt>
                <c:pt idx="16">
                  <c:v>0.747</c:v>
                </c:pt>
                <c:pt idx="17">
                  <c:v>0.747</c:v>
                </c:pt>
                <c:pt idx="18">
                  <c:v>0.747</c:v>
                </c:pt>
                <c:pt idx="19">
                  <c:v>0.747</c:v>
                </c:pt>
                <c:pt idx="20">
                  <c:v>0.747</c:v>
                </c:pt>
                <c:pt idx="21">
                  <c:v>0.747</c:v>
                </c:pt>
                <c:pt idx="22">
                  <c:v>0.747</c:v>
                </c:pt>
                <c:pt idx="23">
                  <c:v>0.747</c:v>
                </c:pt>
                <c:pt idx="24">
                  <c:v>0.747</c:v>
                </c:pt>
                <c:pt idx="25">
                  <c:v>0.747</c:v>
                </c:pt>
                <c:pt idx="26">
                  <c:v>0.747</c:v>
                </c:pt>
                <c:pt idx="27">
                  <c:v>0.747</c:v>
                </c:pt>
                <c:pt idx="28">
                  <c:v>0.747</c:v>
                </c:pt>
                <c:pt idx="29">
                  <c:v>0.747</c:v>
                </c:pt>
                <c:pt idx="30">
                  <c:v>0.747</c:v>
                </c:pt>
                <c:pt idx="31">
                  <c:v>0.747</c:v>
                </c:pt>
                <c:pt idx="32">
                  <c:v>0.747</c:v>
                </c:pt>
                <c:pt idx="33">
                  <c:v>0.747</c:v>
                </c:pt>
                <c:pt idx="34">
                  <c:v>0.747</c:v>
                </c:pt>
                <c:pt idx="35">
                  <c:v>0.747</c:v>
                </c:pt>
                <c:pt idx="36">
                  <c:v>0.747</c:v>
                </c:pt>
                <c:pt idx="37">
                  <c:v>0.747</c:v>
                </c:pt>
                <c:pt idx="38">
                  <c:v>0.747</c:v>
                </c:pt>
                <c:pt idx="39">
                  <c:v>0.747</c:v>
                </c:pt>
                <c:pt idx="40">
                  <c:v>0.747</c:v>
                </c:pt>
                <c:pt idx="41">
                  <c:v>0.747</c:v>
                </c:pt>
                <c:pt idx="42">
                  <c:v>0.74090909090909096</c:v>
                </c:pt>
                <c:pt idx="43">
                  <c:v>0.72444444444444445</c:v>
                </c:pt>
                <c:pt idx="44">
                  <c:v>0.70869565217391306</c:v>
                </c:pt>
                <c:pt idx="45">
                  <c:v>0.69361702127659586</c:v>
                </c:pt>
                <c:pt idx="46">
                  <c:v>0.6791666666666667</c:v>
                </c:pt>
                <c:pt idx="47">
                  <c:v>0.66530612244897958</c:v>
                </c:pt>
                <c:pt idx="48">
                  <c:v>0.65200000000000002</c:v>
                </c:pt>
                <c:pt idx="49">
                  <c:v>0.63921568627450986</c:v>
                </c:pt>
                <c:pt idx="50">
                  <c:v>0.62692307692307692</c:v>
                </c:pt>
                <c:pt idx="51">
                  <c:v>0.61509433962264148</c:v>
                </c:pt>
                <c:pt idx="52">
                  <c:v>0.60370370370370363</c:v>
                </c:pt>
                <c:pt idx="53">
                  <c:v>0.59272727272727266</c:v>
                </c:pt>
                <c:pt idx="54">
                  <c:v>0.58214285714285707</c:v>
                </c:pt>
                <c:pt idx="55">
                  <c:v>0.57192982456140362</c:v>
                </c:pt>
                <c:pt idx="56">
                  <c:v>0.56206896551724139</c:v>
                </c:pt>
                <c:pt idx="57">
                  <c:v>0.54333333333333333</c:v>
                </c:pt>
                <c:pt idx="58">
                  <c:v>0.52580645161290329</c:v>
                </c:pt>
                <c:pt idx="59">
                  <c:v>0.50937500000000002</c:v>
                </c:pt>
                <c:pt idx="60">
                  <c:v>0.49393939393939396</c:v>
                </c:pt>
                <c:pt idx="61">
                  <c:v>0.47941176470588232</c:v>
                </c:pt>
                <c:pt idx="62">
                  <c:v>0.46571428571428575</c:v>
                </c:pt>
                <c:pt idx="63">
                  <c:v>0.45277777777777783</c:v>
                </c:pt>
                <c:pt idx="64">
                  <c:v>0.44054054054054054</c:v>
                </c:pt>
                <c:pt idx="65">
                  <c:v>0.42894736842105263</c:v>
                </c:pt>
                <c:pt idx="66">
                  <c:v>0.41794871794871796</c:v>
                </c:pt>
                <c:pt idx="67">
                  <c:v>0.40749999999999997</c:v>
                </c:pt>
                <c:pt idx="68">
                  <c:v>0.39756097560975612</c:v>
                </c:pt>
                <c:pt idx="69">
                  <c:v>0.3880952380952381</c:v>
                </c:pt>
                <c:pt idx="70">
                  <c:v>0.37906976744186049</c:v>
                </c:pt>
                <c:pt idx="71">
                  <c:v>0.37045454545454548</c:v>
                </c:pt>
                <c:pt idx="72">
                  <c:v>0.36222222222222222</c:v>
                </c:pt>
                <c:pt idx="73">
                  <c:v>0.35434782608695653</c:v>
                </c:pt>
                <c:pt idx="74">
                  <c:v>0.34680851063829793</c:v>
                </c:pt>
                <c:pt idx="75">
                  <c:v>0.33958333333333335</c:v>
                </c:pt>
                <c:pt idx="76">
                  <c:v>0.33265306122448979</c:v>
                </c:pt>
                <c:pt idx="77">
                  <c:v>0.30185185185185182</c:v>
                </c:pt>
                <c:pt idx="78">
                  <c:v>0.29636363636363633</c:v>
                </c:pt>
                <c:pt idx="79">
                  <c:v>0.29636363636363633</c:v>
                </c:pt>
                <c:pt idx="80">
                  <c:v>0.28347826086956524</c:v>
                </c:pt>
                <c:pt idx="81">
                  <c:v>0.27166666666666667</c:v>
                </c:pt>
                <c:pt idx="82">
                  <c:v>0.26080000000000003</c:v>
                </c:pt>
                <c:pt idx="83">
                  <c:v>0.25076923076923074</c:v>
                </c:pt>
                <c:pt idx="84">
                  <c:v>0.24148148148148146</c:v>
                </c:pt>
                <c:pt idx="85">
                  <c:v>0.23285714285714287</c:v>
                </c:pt>
                <c:pt idx="86">
                  <c:v>0.22482758620689658</c:v>
                </c:pt>
                <c:pt idx="87">
                  <c:v>0.21733333333333335</c:v>
                </c:pt>
                <c:pt idx="88">
                  <c:v>0.21032258064516129</c:v>
                </c:pt>
                <c:pt idx="89">
                  <c:v>0.20374999999999999</c:v>
                </c:pt>
                <c:pt idx="90">
                  <c:v>0.1975757575757576</c:v>
                </c:pt>
                <c:pt idx="91">
                  <c:v>0.19176470588235295</c:v>
                </c:pt>
                <c:pt idx="92">
                  <c:v>0.1862857142857143</c:v>
                </c:pt>
                <c:pt idx="93">
                  <c:v>0.18111111111111111</c:v>
                </c:pt>
                <c:pt idx="94">
                  <c:v>0.17621621621621622</c:v>
                </c:pt>
                <c:pt idx="95">
                  <c:v>0.17157894736842105</c:v>
                </c:pt>
                <c:pt idx="96">
                  <c:v>0.16717948717948719</c:v>
                </c:pt>
                <c:pt idx="97">
                  <c:v>0.16300000000000001</c:v>
                </c:pt>
                <c:pt idx="98">
                  <c:v>0.15902439024390247</c:v>
                </c:pt>
                <c:pt idx="99">
                  <c:v>0.15523809523809523</c:v>
                </c:pt>
                <c:pt idx="100">
                  <c:v>0.15162790697674419</c:v>
                </c:pt>
                <c:pt idx="101">
                  <c:v>0.14818181818181816</c:v>
                </c:pt>
                <c:pt idx="102">
                  <c:v>0.1448888888888889</c:v>
                </c:pt>
                <c:pt idx="103">
                  <c:v>0.14173913043478262</c:v>
                </c:pt>
                <c:pt idx="104">
                  <c:v>0.13872340425531915</c:v>
                </c:pt>
                <c:pt idx="105">
                  <c:v>0.13583333333333333</c:v>
                </c:pt>
                <c:pt idx="106">
                  <c:v>0.13040000000000002</c:v>
                </c:pt>
                <c:pt idx="107">
                  <c:v>0.12538461538461537</c:v>
                </c:pt>
                <c:pt idx="108">
                  <c:v>0.12074074074074073</c:v>
                </c:pt>
                <c:pt idx="109">
                  <c:v>0.11642857142857144</c:v>
                </c:pt>
                <c:pt idx="110">
                  <c:v>0.11241379310344829</c:v>
                </c:pt>
                <c:pt idx="111">
                  <c:v>0.10866666666666668</c:v>
                </c:pt>
                <c:pt idx="112">
                  <c:v>0.10516129032258065</c:v>
                </c:pt>
                <c:pt idx="113">
                  <c:v>0.10187499999999999</c:v>
                </c:pt>
                <c:pt idx="114">
                  <c:v>9.87878787878788E-2</c:v>
                </c:pt>
                <c:pt idx="115">
                  <c:v>9.5882352941176474E-2</c:v>
                </c:pt>
                <c:pt idx="116">
                  <c:v>9.3142857142857152E-2</c:v>
                </c:pt>
                <c:pt idx="117">
                  <c:v>9.0555555555555556E-2</c:v>
                </c:pt>
                <c:pt idx="118">
                  <c:v>8.810810810810811E-2</c:v>
                </c:pt>
                <c:pt idx="119">
                  <c:v>8.5789473684210527E-2</c:v>
                </c:pt>
                <c:pt idx="120">
                  <c:v>8.3589743589743595E-2</c:v>
                </c:pt>
                <c:pt idx="121">
                  <c:v>8.1500000000000003E-2</c:v>
                </c:pt>
                <c:pt idx="122">
                  <c:v>7.9512195121951235E-2</c:v>
                </c:pt>
                <c:pt idx="123">
                  <c:v>7.7619047619047615E-2</c:v>
                </c:pt>
                <c:pt idx="124">
                  <c:v>7.5813953488372096E-2</c:v>
                </c:pt>
                <c:pt idx="125">
                  <c:v>7.4090909090909082E-2</c:v>
                </c:pt>
                <c:pt idx="126">
                  <c:v>7.244444444444445E-2</c:v>
                </c:pt>
                <c:pt idx="127">
                  <c:v>7.0869565217391309E-2</c:v>
                </c:pt>
                <c:pt idx="128">
                  <c:v>6.9361702127659575E-2</c:v>
                </c:pt>
                <c:pt idx="129">
                  <c:v>6.7916666666666667E-2</c:v>
                </c:pt>
                <c:pt idx="130">
                  <c:v>6.6530612244897952E-2</c:v>
                </c:pt>
                <c:pt idx="131">
                  <c:v>6.5200000000000008E-2</c:v>
                </c:pt>
                <c:pt idx="132">
                  <c:v>6.3921568627450992E-2</c:v>
                </c:pt>
                <c:pt idx="133">
                  <c:v>6.2692307692307686E-2</c:v>
                </c:pt>
                <c:pt idx="134">
                  <c:v>6.0370370370370366E-2</c:v>
                </c:pt>
                <c:pt idx="135">
                  <c:v>5.8214285714285718E-2</c:v>
                </c:pt>
                <c:pt idx="136">
                  <c:v>5.6206896551724145E-2</c:v>
                </c:pt>
                <c:pt idx="137">
                  <c:v>5.4333333333333338E-2</c:v>
                </c:pt>
                <c:pt idx="138">
                  <c:v>5.2580645161290324E-2</c:v>
                </c:pt>
                <c:pt idx="139">
                  <c:v>5.0937499999999997E-2</c:v>
                </c:pt>
                <c:pt idx="140">
                  <c:v>4.93939393939394E-2</c:v>
                </c:pt>
                <c:pt idx="141">
                  <c:v>4.7941176470588237E-2</c:v>
                </c:pt>
                <c:pt idx="142">
                  <c:v>4.6571428571428576E-2</c:v>
                </c:pt>
                <c:pt idx="143">
                  <c:v>4.5277777777777778E-2</c:v>
                </c:pt>
                <c:pt idx="144">
                  <c:v>4.4054054054054055E-2</c:v>
                </c:pt>
                <c:pt idx="145">
                  <c:v>4.2894736842105263E-2</c:v>
                </c:pt>
                <c:pt idx="146">
                  <c:v>4.1794871794871798E-2</c:v>
                </c:pt>
                <c:pt idx="147">
                  <c:v>4.0750000000000001E-2</c:v>
                </c:pt>
                <c:pt idx="148">
                  <c:v>3.835294117647059E-2</c:v>
                </c:pt>
                <c:pt idx="149">
                  <c:v>3.6222222222222225E-2</c:v>
                </c:pt>
                <c:pt idx="150">
                  <c:v>3.4315789473684209E-2</c:v>
                </c:pt>
                <c:pt idx="151">
                  <c:v>3.2600000000000004E-2</c:v>
                </c:pt>
              </c:numCache>
            </c:numRef>
          </c:yVal>
          <c:smooth val="0"/>
          <c:extLst>
            <c:ext xmlns:c16="http://schemas.microsoft.com/office/drawing/2014/chart" uri="{C3380CC4-5D6E-409C-BE32-E72D297353CC}">
              <c16:uniqueId val="{00000000-7B9C-4244-8CD4-B4960B2DA4F7}"/>
            </c:ext>
          </c:extLst>
        </c:ser>
        <c:ser>
          <c:idx val="2"/>
          <c:order val="1"/>
          <c:tx>
            <c:strRef>
              <c:f>Results!$J$31</c:f>
              <c:strCache>
                <c:ptCount val="1"/>
                <c:pt idx="0">
                  <c:v>ASCE 7-10</c:v>
                </c:pt>
              </c:strCache>
            </c:strRef>
          </c:tx>
          <c:spPr>
            <a:ln w="19050" cmpd="sng">
              <a:solidFill>
                <a:srgbClr val="0000FF"/>
              </a:solidFill>
              <a:prstDash val="solid"/>
            </a:ln>
          </c:spPr>
          <c:marker>
            <c:symbol val="none"/>
          </c:marker>
          <c:xVal>
            <c:numRef>
              <c:f>Results!$J$34:$J$185</c:f>
              <c:numCache>
                <c:formatCode>0.000</c:formatCode>
                <c:ptCount val="152"/>
                <c:pt idx="0">
                  <c:v>0.01</c:v>
                </c:pt>
                <c:pt idx="1">
                  <c:v>0.03</c:v>
                </c:pt>
                <c:pt idx="2">
                  <c:v>0.04</c:v>
                </c:pt>
                <c:pt idx="3">
                  <c:v>0.05</c:v>
                </c:pt>
                <c:pt idx="4">
                  <c:v>0.06</c:v>
                </c:pt>
                <c:pt idx="5">
                  <c:v>7.0000000000000007E-2</c:v>
                </c:pt>
                <c:pt idx="6">
                  <c:v>0.08</c:v>
                </c:pt>
                <c:pt idx="7">
                  <c:v>0.09</c:v>
                </c:pt>
                <c:pt idx="8">
                  <c:v>0.1</c:v>
                </c:pt>
                <c:pt idx="9">
                  <c:v>0.11</c:v>
                </c:pt>
                <c:pt idx="10">
                  <c:v>0.12</c:v>
                </c:pt>
                <c:pt idx="11">
                  <c:v>0.13</c:v>
                </c:pt>
                <c:pt idx="12">
                  <c:v>0.14000000000000001</c:v>
                </c:pt>
                <c:pt idx="13">
                  <c:v>0.15</c:v>
                </c:pt>
                <c:pt idx="14">
                  <c:v>0.16</c:v>
                </c:pt>
                <c:pt idx="15">
                  <c:v>0.17</c:v>
                </c:pt>
                <c:pt idx="16">
                  <c:v>0.18</c:v>
                </c:pt>
                <c:pt idx="17">
                  <c:v>0.19</c:v>
                </c:pt>
                <c:pt idx="18">
                  <c:v>0.2</c:v>
                </c:pt>
                <c:pt idx="19">
                  <c:v>0.21</c:v>
                </c:pt>
                <c:pt idx="20">
                  <c:v>0.22</c:v>
                </c:pt>
                <c:pt idx="21">
                  <c:v>0.23</c:v>
                </c:pt>
                <c:pt idx="22">
                  <c:v>0.24</c:v>
                </c:pt>
                <c:pt idx="23">
                  <c:v>0.25</c:v>
                </c:pt>
                <c:pt idx="24">
                  <c:v>0.26</c:v>
                </c:pt>
                <c:pt idx="25">
                  <c:v>0.27</c:v>
                </c:pt>
                <c:pt idx="26">
                  <c:v>0.28000000000000003</c:v>
                </c:pt>
                <c:pt idx="27">
                  <c:v>0.28999999999999998</c:v>
                </c:pt>
                <c:pt idx="28">
                  <c:v>0.3</c:v>
                </c:pt>
                <c:pt idx="29">
                  <c:v>0.31</c:v>
                </c:pt>
                <c:pt idx="30">
                  <c:v>0.32</c:v>
                </c:pt>
                <c:pt idx="31">
                  <c:v>0.33</c:v>
                </c:pt>
                <c:pt idx="32">
                  <c:v>0.34</c:v>
                </c:pt>
                <c:pt idx="33">
                  <c:v>0.35</c:v>
                </c:pt>
                <c:pt idx="34">
                  <c:v>0.36</c:v>
                </c:pt>
                <c:pt idx="35">
                  <c:v>0.37</c:v>
                </c:pt>
                <c:pt idx="36">
                  <c:v>0.38</c:v>
                </c:pt>
                <c:pt idx="37">
                  <c:v>0.39</c:v>
                </c:pt>
                <c:pt idx="38">
                  <c:v>0.4</c:v>
                </c:pt>
                <c:pt idx="39">
                  <c:v>0.41</c:v>
                </c:pt>
                <c:pt idx="40">
                  <c:v>0.42</c:v>
                </c:pt>
                <c:pt idx="41">
                  <c:v>0.43</c:v>
                </c:pt>
                <c:pt idx="42">
                  <c:v>0.44</c:v>
                </c:pt>
                <c:pt idx="43">
                  <c:v>0.45</c:v>
                </c:pt>
                <c:pt idx="44">
                  <c:v>0.46</c:v>
                </c:pt>
                <c:pt idx="45">
                  <c:v>0.47</c:v>
                </c:pt>
                <c:pt idx="46">
                  <c:v>0.48</c:v>
                </c:pt>
                <c:pt idx="47">
                  <c:v>0.49</c:v>
                </c:pt>
                <c:pt idx="48">
                  <c:v>0.5</c:v>
                </c:pt>
                <c:pt idx="49">
                  <c:v>0.51</c:v>
                </c:pt>
                <c:pt idx="50">
                  <c:v>0.52</c:v>
                </c:pt>
                <c:pt idx="51">
                  <c:v>0.53</c:v>
                </c:pt>
                <c:pt idx="52">
                  <c:v>0.54</c:v>
                </c:pt>
                <c:pt idx="53">
                  <c:v>0.55000000000000004</c:v>
                </c:pt>
                <c:pt idx="54">
                  <c:v>0.56000000000000005</c:v>
                </c:pt>
                <c:pt idx="55">
                  <c:v>0.56999999999999995</c:v>
                </c:pt>
                <c:pt idx="56">
                  <c:v>0.57999999999999996</c:v>
                </c:pt>
                <c:pt idx="57">
                  <c:v>0.6</c:v>
                </c:pt>
                <c:pt idx="58">
                  <c:v>0.62</c:v>
                </c:pt>
                <c:pt idx="59">
                  <c:v>0.64</c:v>
                </c:pt>
                <c:pt idx="60">
                  <c:v>0.66</c:v>
                </c:pt>
                <c:pt idx="61">
                  <c:v>0.68</c:v>
                </c:pt>
                <c:pt idx="62">
                  <c:v>0.7</c:v>
                </c:pt>
                <c:pt idx="63">
                  <c:v>0.72</c:v>
                </c:pt>
                <c:pt idx="64">
                  <c:v>0.74</c:v>
                </c:pt>
                <c:pt idx="65">
                  <c:v>0.76</c:v>
                </c:pt>
                <c:pt idx="66">
                  <c:v>0.78</c:v>
                </c:pt>
                <c:pt idx="67">
                  <c:v>0.8</c:v>
                </c:pt>
                <c:pt idx="68">
                  <c:v>0.82</c:v>
                </c:pt>
                <c:pt idx="69">
                  <c:v>0.84</c:v>
                </c:pt>
                <c:pt idx="70">
                  <c:v>0.86</c:v>
                </c:pt>
                <c:pt idx="71">
                  <c:v>0.88</c:v>
                </c:pt>
                <c:pt idx="72">
                  <c:v>0.9</c:v>
                </c:pt>
                <c:pt idx="73">
                  <c:v>0.92</c:v>
                </c:pt>
                <c:pt idx="74">
                  <c:v>0.94</c:v>
                </c:pt>
                <c:pt idx="75">
                  <c:v>0.96</c:v>
                </c:pt>
                <c:pt idx="76">
                  <c:v>0.98</c:v>
                </c:pt>
                <c:pt idx="77">
                  <c:v>1</c:v>
                </c:pt>
                <c:pt idx="78">
                  <c:v>1.05</c:v>
                </c:pt>
                <c:pt idx="79">
                  <c:v>1.1000000000000001</c:v>
                </c:pt>
                <c:pt idx="80">
                  <c:v>1.1499999999999999</c:v>
                </c:pt>
                <c:pt idx="81">
                  <c:v>1.2</c:v>
                </c:pt>
                <c:pt idx="82">
                  <c:v>1.25</c:v>
                </c:pt>
                <c:pt idx="83">
                  <c:v>1.3</c:v>
                </c:pt>
                <c:pt idx="84">
                  <c:v>1.35</c:v>
                </c:pt>
                <c:pt idx="85">
                  <c:v>1.4</c:v>
                </c:pt>
                <c:pt idx="86">
                  <c:v>1.45</c:v>
                </c:pt>
                <c:pt idx="87">
                  <c:v>1.5</c:v>
                </c:pt>
                <c:pt idx="88">
                  <c:v>1.55</c:v>
                </c:pt>
                <c:pt idx="89">
                  <c:v>1.6</c:v>
                </c:pt>
                <c:pt idx="90">
                  <c:v>1.65</c:v>
                </c:pt>
                <c:pt idx="91">
                  <c:v>1.7</c:v>
                </c:pt>
                <c:pt idx="92">
                  <c:v>1.75</c:v>
                </c:pt>
                <c:pt idx="93">
                  <c:v>1.8</c:v>
                </c:pt>
                <c:pt idx="94">
                  <c:v>1.85</c:v>
                </c:pt>
                <c:pt idx="95">
                  <c:v>1.9</c:v>
                </c:pt>
                <c:pt idx="96">
                  <c:v>1.95</c:v>
                </c:pt>
                <c:pt idx="97">
                  <c:v>2</c:v>
                </c:pt>
                <c:pt idx="98">
                  <c:v>2.0499999999999998</c:v>
                </c:pt>
                <c:pt idx="99">
                  <c:v>2.1</c:v>
                </c:pt>
                <c:pt idx="100">
                  <c:v>2.15</c:v>
                </c:pt>
                <c:pt idx="101">
                  <c:v>2.2000000000000002</c:v>
                </c:pt>
                <c:pt idx="102">
                  <c:v>2.25</c:v>
                </c:pt>
                <c:pt idx="103">
                  <c:v>2.2999999999999998</c:v>
                </c:pt>
                <c:pt idx="104">
                  <c:v>2.35</c:v>
                </c:pt>
                <c:pt idx="105">
                  <c:v>2.4</c:v>
                </c:pt>
                <c:pt idx="106">
                  <c:v>2.5</c:v>
                </c:pt>
                <c:pt idx="107">
                  <c:v>2.6</c:v>
                </c:pt>
                <c:pt idx="108">
                  <c:v>2.7</c:v>
                </c:pt>
                <c:pt idx="109">
                  <c:v>2.8</c:v>
                </c:pt>
                <c:pt idx="110">
                  <c:v>2.9</c:v>
                </c:pt>
                <c:pt idx="111">
                  <c:v>3</c:v>
                </c:pt>
                <c:pt idx="112">
                  <c:v>3.1</c:v>
                </c:pt>
                <c:pt idx="113">
                  <c:v>3.2</c:v>
                </c:pt>
                <c:pt idx="114">
                  <c:v>3.3</c:v>
                </c:pt>
                <c:pt idx="115">
                  <c:v>3.4</c:v>
                </c:pt>
                <c:pt idx="116">
                  <c:v>3.5</c:v>
                </c:pt>
                <c:pt idx="117">
                  <c:v>3.6</c:v>
                </c:pt>
                <c:pt idx="118">
                  <c:v>3.7</c:v>
                </c:pt>
                <c:pt idx="119">
                  <c:v>3.8</c:v>
                </c:pt>
                <c:pt idx="120">
                  <c:v>3.9</c:v>
                </c:pt>
                <c:pt idx="121">
                  <c:v>4</c:v>
                </c:pt>
                <c:pt idx="122">
                  <c:v>4.0999999999999996</c:v>
                </c:pt>
                <c:pt idx="123">
                  <c:v>4.2</c:v>
                </c:pt>
                <c:pt idx="124">
                  <c:v>4.3</c:v>
                </c:pt>
                <c:pt idx="125">
                  <c:v>4.4000000000000004</c:v>
                </c:pt>
                <c:pt idx="126">
                  <c:v>4.5</c:v>
                </c:pt>
                <c:pt idx="127">
                  <c:v>4.5999999999999996</c:v>
                </c:pt>
                <c:pt idx="128">
                  <c:v>4.7</c:v>
                </c:pt>
                <c:pt idx="129">
                  <c:v>4.8</c:v>
                </c:pt>
                <c:pt idx="130">
                  <c:v>4.9000000000000004</c:v>
                </c:pt>
                <c:pt idx="131">
                  <c:v>5</c:v>
                </c:pt>
                <c:pt idx="132">
                  <c:v>5.0999999999999996</c:v>
                </c:pt>
                <c:pt idx="133">
                  <c:v>5.2</c:v>
                </c:pt>
                <c:pt idx="134">
                  <c:v>5.4</c:v>
                </c:pt>
                <c:pt idx="135">
                  <c:v>5.6</c:v>
                </c:pt>
                <c:pt idx="136">
                  <c:v>5.8</c:v>
                </c:pt>
                <c:pt idx="137">
                  <c:v>6</c:v>
                </c:pt>
                <c:pt idx="138">
                  <c:v>6.2</c:v>
                </c:pt>
                <c:pt idx="139">
                  <c:v>6.4</c:v>
                </c:pt>
                <c:pt idx="140">
                  <c:v>6.6</c:v>
                </c:pt>
                <c:pt idx="141">
                  <c:v>6.8</c:v>
                </c:pt>
                <c:pt idx="142">
                  <c:v>7</c:v>
                </c:pt>
                <c:pt idx="143">
                  <c:v>7.2</c:v>
                </c:pt>
                <c:pt idx="144">
                  <c:v>7.4</c:v>
                </c:pt>
                <c:pt idx="145">
                  <c:v>7.6</c:v>
                </c:pt>
                <c:pt idx="146">
                  <c:v>7.8</c:v>
                </c:pt>
                <c:pt idx="147">
                  <c:v>8</c:v>
                </c:pt>
                <c:pt idx="148">
                  <c:v>8.5</c:v>
                </c:pt>
                <c:pt idx="149">
                  <c:v>9</c:v>
                </c:pt>
                <c:pt idx="150">
                  <c:v>9.5</c:v>
                </c:pt>
                <c:pt idx="151">
                  <c:v>10</c:v>
                </c:pt>
              </c:numCache>
            </c:numRef>
          </c:xVal>
          <c:yVal>
            <c:numRef>
              <c:f>Results!$K$34:$K$185</c:f>
              <c:numCache>
                <c:formatCode>0.000</c:formatCode>
                <c:ptCount val="152"/>
                <c:pt idx="0">
                  <c:v>0.32920477040816326</c:v>
                </c:pt>
                <c:pt idx="1">
                  <c:v>0.40921431122448976</c:v>
                </c:pt>
                <c:pt idx="2">
                  <c:v>0.44921908163265301</c:v>
                </c:pt>
                <c:pt idx="3">
                  <c:v>0.48922385204081631</c:v>
                </c:pt>
                <c:pt idx="4">
                  <c:v>0.5292286224489795</c:v>
                </c:pt>
                <c:pt idx="5">
                  <c:v>0.56923339285714281</c:v>
                </c:pt>
                <c:pt idx="6">
                  <c:v>0.60923816326530611</c:v>
                </c:pt>
                <c:pt idx="7">
                  <c:v>0.6492429336734693</c:v>
                </c:pt>
                <c:pt idx="8">
                  <c:v>0.68924770408163261</c:v>
                </c:pt>
                <c:pt idx="9">
                  <c:v>0.72299999999999998</c:v>
                </c:pt>
                <c:pt idx="10">
                  <c:v>0.72299999999999998</c:v>
                </c:pt>
                <c:pt idx="11">
                  <c:v>0.72299999999999998</c:v>
                </c:pt>
                <c:pt idx="12">
                  <c:v>0.72299999999999998</c:v>
                </c:pt>
                <c:pt idx="13">
                  <c:v>0.72299999999999998</c:v>
                </c:pt>
                <c:pt idx="14">
                  <c:v>0.72299999999999998</c:v>
                </c:pt>
                <c:pt idx="15">
                  <c:v>0.72299999999999998</c:v>
                </c:pt>
                <c:pt idx="16">
                  <c:v>0.72299999999999998</c:v>
                </c:pt>
                <c:pt idx="17">
                  <c:v>0.72299999999999998</c:v>
                </c:pt>
                <c:pt idx="18">
                  <c:v>0.72299999999999998</c:v>
                </c:pt>
                <c:pt idx="19">
                  <c:v>0.72299999999999998</c:v>
                </c:pt>
                <c:pt idx="20">
                  <c:v>0.72299999999999998</c:v>
                </c:pt>
                <c:pt idx="21">
                  <c:v>0.72299999999999998</c:v>
                </c:pt>
                <c:pt idx="22">
                  <c:v>0.72299999999999998</c:v>
                </c:pt>
                <c:pt idx="23">
                  <c:v>0.72299999999999998</c:v>
                </c:pt>
                <c:pt idx="24">
                  <c:v>0.72299999999999998</c:v>
                </c:pt>
                <c:pt idx="25">
                  <c:v>0.72299999999999998</c:v>
                </c:pt>
                <c:pt idx="26">
                  <c:v>0.72299999999999998</c:v>
                </c:pt>
                <c:pt idx="27">
                  <c:v>0.72299999999999998</c:v>
                </c:pt>
                <c:pt idx="28">
                  <c:v>0.72299999999999998</c:v>
                </c:pt>
                <c:pt idx="29">
                  <c:v>0.72299999999999998</c:v>
                </c:pt>
                <c:pt idx="30">
                  <c:v>0.72299999999999998</c:v>
                </c:pt>
                <c:pt idx="31">
                  <c:v>0.72299999999999998</c:v>
                </c:pt>
                <c:pt idx="32">
                  <c:v>0.72299999999999998</c:v>
                </c:pt>
                <c:pt idx="33">
                  <c:v>0.72299999999999998</c:v>
                </c:pt>
                <c:pt idx="34">
                  <c:v>0.72299999999999998</c:v>
                </c:pt>
                <c:pt idx="35">
                  <c:v>0.72299999999999998</c:v>
                </c:pt>
                <c:pt idx="36">
                  <c:v>0.72299999999999998</c:v>
                </c:pt>
                <c:pt idx="37">
                  <c:v>0.72299999999999998</c:v>
                </c:pt>
                <c:pt idx="38">
                  <c:v>0.72299999999999998</c:v>
                </c:pt>
                <c:pt idx="39">
                  <c:v>0.72299999999999998</c:v>
                </c:pt>
                <c:pt idx="40">
                  <c:v>0.72299999999999998</c:v>
                </c:pt>
                <c:pt idx="41">
                  <c:v>0.72299999999999998</c:v>
                </c:pt>
                <c:pt idx="42">
                  <c:v>0.72299999999999998</c:v>
                </c:pt>
                <c:pt idx="43">
                  <c:v>0.72299999999999998</c:v>
                </c:pt>
                <c:pt idx="44">
                  <c:v>0.72299999999999998</c:v>
                </c:pt>
                <c:pt idx="45">
                  <c:v>0.72299999999999998</c:v>
                </c:pt>
                <c:pt idx="46">
                  <c:v>0.72299999999999998</c:v>
                </c:pt>
                <c:pt idx="47">
                  <c:v>0.72299999999999998</c:v>
                </c:pt>
                <c:pt idx="48">
                  <c:v>0.72299999999999998</c:v>
                </c:pt>
                <c:pt idx="49">
                  <c:v>0.72299999999999998</c:v>
                </c:pt>
                <c:pt idx="50">
                  <c:v>0.72299999999999998</c:v>
                </c:pt>
                <c:pt idx="51">
                  <c:v>0.72299999999999998</c:v>
                </c:pt>
                <c:pt idx="52">
                  <c:v>0.72299999999999998</c:v>
                </c:pt>
                <c:pt idx="53">
                  <c:v>0.71272727272727265</c:v>
                </c:pt>
                <c:pt idx="54">
                  <c:v>0.7</c:v>
                </c:pt>
                <c:pt idx="55">
                  <c:v>0.68771929824561417</c:v>
                </c:pt>
                <c:pt idx="56">
                  <c:v>0.67586206896551726</c:v>
                </c:pt>
                <c:pt idx="57">
                  <c:v>0.65333333333333343</c:v>
                </c:pt>
                <c:pt idx="58">
                  <c:v>0.63225806451612909</c:v>
                </c:pt>
                <c:pt idx="59">
                  <c:v>0.61250000000000004</c:v>
                </c:pt>
                <c:pt idx="60">
                  <c:v>0.59393939393939399</c:v>
                </c:pt>
                <c:pt idx="61">
                  <c:v>0.57647058823529407</c:v>
                </c:pt>
                <c:pt idx="62">
                  <c:v>0.56000000000000005</c:v>
                </c:pt>
                <c:pt idx="63">
                  <c:v>0.54444444444444451</c:v>
                </c:pt>
                <c:pt idx="64">
                  <c:v>0.52972972972972976</c:v>
                </c:pt>
                <c:pt idx="65">
                  <c:v>0.51578947368421058</c:v>
                </c:pt>
                <c:pt idx="66">
                  <c:v>0.50256410256410255</c:v>
                </c:pt>
                <c:pt idx="67">
                  <c:v>0.49</c:v>
                </c:pt>
                <c:pt idx="68">
                  <c:v>0.47804878048780491</c:v>
                </c:pt>
                <c:pt idx="69">
                  <c:v>0.46666666666666673</c:v>
                </c:pt>
                <c:pt idx="70">
                  <c:v>0.45581395348837211</c:v>
                </c:pt>
                <c:pt idx="71">
                  <c:v>0.44545454545454549</c:v>
                </c:pt>
                <c:pt idx="72">
                  <c:v>0.43555555555555558</c:v>
                </c:pt>
                <c:pt idx="73">
                  <c:v>0.42608695652173911</c:v>
                </c:pt>
                <c:pt idx="74">
                  <c:v>0.41702127659574473</c:v>
                </c:pt>
                <c:pt idx="75">
                  <c:v>0.40833333333333338</c:v>
                </c:pt>
                <c:pt idx="76">
                  <c:v>0.4</c:v>
                </c:pt>
                <c:pt idx="77">
                  <c:v>0.39200000000000002</c:v>
                </c:pt>
                <c:pt idx="78">
                  <c:v>0.37333333333333335</c:v>
                </c:pt>
                <c:pt idx="79">
                  <c:v>0.35636363636363633</c:v>
                </c:pt>
                <c:pt idx="80">
                  <c:v>0.34086956521739137</c:v>
                </c:pt>
                <c:pt idx="81">
                  <c:v>0.32666666666666672</c:v>
                </c:pt>
                <c:pt idx="82">
                  <c:v>0.31359999999999999</c:v>
                </c:pt>
                <c:pt idx="83">
                  <c:v>0.30153846153846153</c:v>
                </c:pt>
                <c:pt idx="84">
                  <c:v>0.29037037037037039</c:v>
                </c:pt>
                <c:pt idx="85">
                  <c:v>0.28000000000000003</c:v>
                </c:pt>
                <c:pt idx="86">
                  <c:v>0.27034482758620693</c:v>
                </c:pt>
                <c:pt idx="87">
                  <c:v>0.26133333333333336</c:v>
                </c:pt>
                <c:pt idx="88">
                  <c:v>0.25290322580645164</c:v>
                </c:pt>
                <c:pt idx="89">
                  <c:v>0.245</c:v>
                </c:pt>
                <c:pt idx="90">
                  <c:v>0.23757575757575761</c:v>
                </c:pt>
                <c:pt idx="91">
                  <c:v>0.23058823529411765</c:v>
                </c:pt>
                <c:pt idx="92">
                  <c:v>0.224</c:v>
                </c:pt>
                <c:pt idx="93">
                  <c:v>0.21777777777777779</c:v>
                </c:pt>
                <c:pt idx="94">
                  <c:v>0.21189189189189189</c:v>
                </c:pt>
                <c:pt idx="95">
                  <c:v>0.20631578947368423</c:v>
                </c:pt>
                <c:pt idx="96">
                  <c:v>0.20102564102564105</c:v>
                </c:pt>
                <c:pt idx="97">
                  <c:v>0.19600000000000001</c:v>
                </c:pt>
                <c:pt idx="98">
                  <c:v>0.19121951219512198</c:v>
                </c:pt>
                <c:pt idx="99">
                  <c:v>0.18666666666666668</c:v>
                </c:pt>
                <c:pt idx="100">
                  <c:v>0.18232558139534885</c:v>
                </c:pt>
                <c:pt idx="101">
                  <c:v>0.17818181818181816</c:v>
                </c:pt>
                <c:pt idx="102">
                  <c:v>0.17422222222222222</c:v>
                </c:pt>
                <c:pt idx="103">
                  <c:v>0.17043478260869568</c:v>
                </c:pt>
                <c:pt idx="104">
                  <c:v>0.16680851063829788</c:v>
                </c:pt>
                <c:pt idx="105">
                  <c:v>0.16333333333333336</c:v>
                </c:pt>
                <c:pt idx="106">
                  <c:v>0.15679999999999999</c:v>
                </c:pt>
                <c:pt idx="107">
                  <c:v>0.15076923076923077</c:v>
                </c:pt>
                <c:pt idx="108">
                  <c:v>0.14518518518518519</c:v>
                </c:pt>
                <c:pt idx="109">
                  <c:v>0.14000000000000001</c:v>
                </c:pt>
                <c:pt idx="110">
                  <c:v>0.13517241379310346</c:v>
                </c:pt>
                <c:pt idx="111">
                  <c:v>0.13066666666666668</c:v>
                </c:pt>
                <c:pt idx="112">
                  <c:v>0.12645161290322582</c:v>
                </c:pt>
                <c:pt idx="113">
                  <c:v>0.1225</c:v>
                </c:pt>
                <c:pt idx="114">
                  <c:v>0.1187878787878788</c:v>
                </c:pt>
                <c:pt idx="115">
                  <c:v>0.11529411764705882</c:v>
                </c:pt>
                <c:pt idx="116">
                  <c:v>0.112</c:v>
                </c:pt>
                <c:pt idx="117">
                  <c:v>0.1088888888888889</c:v>
                </c:pt>
                <c:pt idx="118">
                  <c:v>0.10594594594594595</c:v>
                </c:pt>
                <c:pt idx="119">
                  <c:v>0.10315789473684212</c:v>
                </c:pt>
                <c:pt idx="120">
                  <c:v>0.10051282051282052</c:v>
                </c:pt>
                <c:pt idx="121">
                  <c:v>9.8000000000000004E-2</c:v>
                </c:pt>
                <c:pt idx="122">
                  <c:v>9.5609756097560991E-2</c:v>
                </c:pt>
                <c:pt idx="123">
                  <c:v>9.3333333333333338E-2</c:v>
                </c:pt>
                <c:pt idx="124">
                  <c:v>9.1162790697674426E-2</c:v>
                </c:pt>
                <c:pt idx="125">
                  <c:v>8.9090909090909082E-2</c:v>
                </c:pt>
                <c:pt idx="126">
                  <c:v>8.7111111111111111E-2</c:v>
                </c:pt>
                <c:pt idx="127">
                  <c:v>8.5217391304347842E-2</c:v>
                </c:pt>
                <c:pt idx="128">
                  <c:v>8.340425531914894E-2</c:v>
                </c:pt>
                <c:pt idx="129">
                  <c:v>8.1666666666666679E-2</c:v>
                </c:pt>
                <c:pt idx="130">
                  <c:v>0.08</c:v>
                </c:pt>
                <c:pt idx="131">
                  <c:v>7.8399999999999997E-2</c:v>
                </c:pt>
                <c:pt idx="132">
                  <c:v>7.6862745098039226E-2</c:v>
                </c:pt>
                <c:pt idx="133">
                  <c:v>7.5384615384615383E-2</c:v>
                </c:pt>
                <c:pt idx="134">
                  <c:v>7.2592592592592597E-2</c:v>
                </c:pt>
                <c:pt idx="135">
                  <c:v>7.0000000000000007E-2</c:v>
                </c:pt>
                <c:pt idx="136">
                  <c:v>6.7586206896551732E-2</c:v>
                </c:pt>
                <c:pt idx="137">
                  <c:v>6.533333333333334E-2</c:v>
                </c:pt>
                <c:pt idx="138">
                  <c:v>6.3225806451612909E-2</c:v>
                </c:pt>
                <c:pt idx="139">
                  <c:v>6.1249999999999999E-2</c:v>
                </c:pt>
                <c:pt idx="140">
                  <c:v>5.9393939393939402E-2</c:v>
                </c:pt>
                <c:pt idx="141">
                  <c:v>5.7647058823529412E-2</c:v>
                </c:pt>
                <c:pt idx="142">
                  <c:v>5.6000000000000001E-2</c:v>
                </c:pt>
                <c:pt idx="143">
                  <c:v>5.4444444444444448E-2</c:v>
                </c:pt>
                <c:pt idx="144">
                  <c:v>5.2972972972972973E-2</c:v>
                </c:pt>
                <c:pt idx="145">
                  <c:v>5.1578947368421058E-2</c:v>
                </c:pt>
                <c:pt idx="146">
                  <c:v>5.0256410256410262E-2</c:v>
                </c:pt>
                <c:pt idx="147">
                  <c:v>4.9000000000000002E-2</c:v>
                </c:pt>
                <c:pt idx="148">
                  <c:v>4.6117647058823534E-2</c:v>
                </c:pt>
                <c:pt idx="149">
                  <c:v>4.3555555555555556E-2</c:v>
                </c:pt>
                <c:pt idx="150">
                  <c:v>4.1263157894736842E-2</c:v>
                </c:pt>
                <c:pt idx="151">
                  <c:v>3.9199999999999999E-2</c:v>
                </c:pt>
              </c:numCache>
            </c:numRef>
          </c:yVal>
          <c:smooth val="0"/>
          <c:extLst>
            <c:ext xmlns:c16="http://schemas.microsoft.com/office/drawing/2014/chart" uri="{C3380CC4-5D6E-409C-BE32-E72D297353CC}">
              <c16:uniqueId val="{00000001-7B9C-4244-8CD4-B4960B2DA4F7}"/>
            </c:ext>
          </c:extLst>
        </c:ser>
        <c:ser>
          <c:idx val="3"/>
          <c:order val="2"/>
          <c:spPr>
            <a:ln w="3175">
              <a:solidFill>
                <a:srgbClr val="0000FF"/>
              </a:solidFill>
              <a:prstDash val="sysDash"/>
            </a:ln>
          </c:spPr>
          <c:marker>
            <c:symbol val="none"/>
          </c:marker>
          <c:xVal>
            <c:numRef>
              <c:f>Results!$AD$7:$AD$8</c:f>
              <c:numCache>
                <c:formatCode>0.000000</c:formatCode>
                <c:ptCount val="2"/>
                <c:pt idx="0">
                  <c:v>0.10843706777316738</c:v>
                </c:pt>
                <c:pt idx="1">
                  <c:v>0.10843706777316738</c:v>
                </c:pt>
              </c:numCache>
            </c:numRef>
          </c:xVal>
          <c:yVal>
            <c:numRef>
              <c:f>Results!$AE$7:$AE$8</c:f>
              <c:numCache>
                <c:formatCode>0.000</c:formatCode>
                <c:ptCount val="2"/>
                <c:pt idx="0" formatCode="General">
                  <c:v>0</c:v>
                </c:pt>
                <c:pt idx="1">
                  <c:v>0.72299999999999998</c:v>
                </c:pt>
              </c:numCache>
            </c:numRef>
          </c:yVal>
          <c:smooth val="0"/>
          <c:extLst>
            <c:ext xmlns:c16="http://schemas.microsoft.com/office/drawing/2014/chart" uri="{C3380CC4-5D6E-409C-BE32-E72D297353CC}">
              <c16:uniqueId val="{00000002-7B9C-4244-8CD4-B4960B2DA4F7}"/>
            </c:ext>
          </c:extLst>
        </c:ser>
        <c:ser>
          <c:idx val="4"/>
          <c:order val="3"/>
          <c:spPr>
            <a:ln w="3175">
              <a:solidFill>
                <a:srgbClr val="0000FF"/>
              </a:solidFill>
              <a:prstDash val="sysDash"/>
            </a:ln>
          </c:spPr>
          <c:marker>
            <c:symbol val="none"/>
          </c:marker>
          <c:xVal>
            <c:numRef>
              <c:f>Results!$AD$14:$AD$15</c:f>
              <c:numCache>
                <c:formatCode>0.000</c:formatCode>
                <c:ptCount val="2"/>
                <c:pt idx="0">
                  <c:v>0.54218533886583686</c:v>
                </c:pt>
                <c:pt idx="1">
                  <c:v>0.54218533886583686</c:v>
                </c:pt>
              </c:numCache>
            </c:numRef>
          </c:xVal>
          <c:yVal>
            <c:numRef>
              <c:f>Results!$AE$14:$AE$15</c:f>
              <c:numCache>
                <c:formatCode>0.000</c:formatCode>
                <c:ptCount val="2"/>
                <c:pt idx="0" formatCode="General">
                  <c:v>0</c:v>
                </c:pt>
                <c:pt idx="1">
                  <c:v>0.72299999999999998</c:v>
                </c:pt>
              </c:numCache>
            </c:numRef>
          </c:yVal>
          <c:smooth val="0"/>
          <c:extLst>
            <c:ext xmlns:c16="http://schemas.microsoft.com/office/drawing/2014/chart" uri="{C3380CC4-5D6E-409C-BE32-E72D297353CC}">
              <c16:uniqueId val="{00000003-7B9C-4244-8CD4-B4960B2DA4F7}"/>
            </c:ext>
          </c:extLst>
        </c:ser>
        <c:ser>
          <c:idx val="5"/>
          <c:order val="4"/>
          <c:spPr>
            <a:ln w="3175">
              <a:solidFill>
                <a:srgbClr val="0000FF"/>
              </a:solidFill>
              <a:prstDash val="sysDash"/>
            </a:ln>
          </c:spPr>
          <c:marker>
            <c:symbol val="none"/>
          </c:marker>
          <c:xVal>
            <c:numRef>
              <c:f>Results!$AD$21:$AD$22</c:f>
              <c:numCache>
                <c:formatCode>General</c:formatCode>
                <c:ptCount val="2"/>
                <c:pt idx="0">
                  <c:v>1</c:v>
                </c:pt>
                <c:pt idx="1">
                  <c:v>1</c:v>
                </c:pt>
              </c:numCache>
            </c:numRef>
          </c:xVal>
          <c:yVal>
            <c:numRef>
              <c:f>Results!$AE$21:$AE$22</c:f>
              <c:numCache>
                <c:formatCode>0.000</c:formatCode>
                <c:ptCount val="2"/>
                <c:pt idx="0">
                  <c:v>0</c:v>
                </c:pt>
                <c:pt idx="1">
                  <c:v>0.39200000000000002</c:v>
                </c:pt>
              </c:numCache>
            </c:numRef>
          </c:yVal>
          <c:smooth val="0"/>
          <c:extLst>
            <c:ext xmlns:c16="http://schemas.microsoft.com/office/drawing/2014/chart" uri="{C3380CC4-5D6E-409C-BE32-E72D297353CC}">
              <c16:uniqueId val="{00000004-7B9C-4244-8CD4-B4960B2DA4F7}"/>
            </c:ext>
          </c:extLst>
        </c:ser>
        <c:ser>
          <c:idx val="6"/>
          <c:order val="5"/>
          <c:spPr>
            <a:ln w="3175">
              <a:solidFill>
                <a:srgbClr val="0000FF"/>
              </a:solidFill>
              <a:prstDash val="sysDash"/>
            </a:ln>
          </c:spPr>
          <c:marker>
            <c:symbol val="none"/>
          </c:marker>
          <c:xVal>
            <c:numRef>
              <c:f>Results!$AJ$12:$AJ$13</c:f>
              <c:numCache>
                <c:formatCode>General</c:formatCode>
                <c:ptCount val="2"/>
                <c:pt idx="0">
                  <c:v>0</c:v>
                </c:pt>
                <c:pt idx="1">
                  <c:v>1</c:v>
                </c:pt>
              </c:numCache>
            </c:numRef>
          </c:xVal>
          <c:yVal>
            <c:numRef>
              <c:f>Results!$AK$12:$AK$13</c:f>
              <c:numCache>
                <c:formatCode>0.000</c:formatCode>
                <c:ptCount val="2"/>
                <c:pt idx="0">
                  <c:v>0.39200000000000002</c:v>
                </c:pt>
                <c:pt idx="1">
                  <c:v>0.39200000000000002</c:v>
                </c:pt>
              </c:numCache>
            </c:numRef>
          </c:yVal>
          <c:smooth val="0"/>
          <c:extLst>
            <c:ext xmlns:c16="http://schemas.microsoft.com/office/drawing/2014/chart" uri="{C3380CC4-5D6E-409C-BE32-E72D297353CC}">
              <c16:uniqueId val="{00000005-7B9C-4244-8CD4-B4960B2DA4F7}"/>
            </c:ext>
          </c:extLst>
        </c:ser>
        <c:ser>
          <c:idx val="7"/>
          <c:order val="6"/>
          <c:spPr>
            <a:ln w="3175">
              <a:solidFill>
                <a:srgbClr val="FF0000"/>
              </a:solidFill>
              <a:prstDash val="sysDash"/>
            </a:ln>
          </c:spPr>
          <c:marker>
            <c:symbol val="none"/>
          </c:marker>
          <c:xVal>
            <c:numRef>
              <c:f>Results!$AF$7:$AF$8</c:f>
              <c:numCache>
                <c:formatCode>0.000000</c:formatCode>
                <c:ptCount val="2"/>
                <c:pt idx="0">
                  <c:v>8.7282463186077658E-2</c:v>
                </c:pt>
                <c:pt idx="1">
                  <c:v>8.7282463186077658E-2</c:v>
                </c:pt>
              </c:numCache>
            </c:numRef>
          </c:xVal>
          <c:yVal>
            <c:numRef>
              <c:f>Results!$AG$7:$AG$8</c:f>
              <c:numCache>
                <c:formatCode>0.000</c:formatCode>
                <c:ptCount val="2"/>
                <c:pt idx="0" formatCode="General">
                  <c:v>0</c:v>
                </c:pt>
                <c:pt idx="1">
                  <c:v>0.747</c:v>
                </c:pt>
              </c:numCache>
            </c:numRef>
          </c:yVal>
          <c:smooth val="0"/>
          <c:extLst>
            <c:ext xmlns:c16="http://schemas.microsoft.com/office/drawing/2014/chart" uri="{C3380CC4-5D6E-409C-BE32-E72D297353CC}">
              <c16:uniqueId val="{00000006-7B9C-4244-8CD4-B4960B2DA4F7}"/>
            </c:ext>
          </c:extLst>
        </c:ser>
        <c:ser>
          <c:idx val="8"/>
          <c:order val="7"/>
          <c:spPr>
            <a:ln w="3175">
              <a:solidFill>
                <a:srgbClr val="FF0000"/>
              </a:solidFill>
              <a:prstDash val="sysDash"/>
            </a:ln>
          </c:spPr>
          <c:marker>
            <c:symbol val="none"/>
          </c:marker>
          <c:xVal>
            <c:numRef>
              <c:f>Results!$AF$14:$AF$15</c:f>
              <c:numCache>
                <c:formatCode>0.000</c:formatCode>
                <c:ptCount val="2"/>
                <c:pt idx="0">
                  <c:v>0.43641231593038826</c:v>
                </c:pt>
                <c:pt idx="1">
                  <c:v>0.43641231593038826</c:v>
                </c:pt>
              </c:numCache>
            </c:numRef>
          </c:xVal>
          <c:yVal>
            <c:numRef>
              <c:f>Results!$AG$14:$AG$15</c:f>
              <c:numCache>
                <c:formatCode>0.000</c:formatCode>
                <c:ptCount val="2"/>
                <c:pt idx="0" formatCode="General">
                  <c:v>0</c:v>
                </c:pt>
                <c:pt idx="1">
                  <c:v>0.747</c:v>
                </c:pt>
              </c:numCache>
            </c:numRef>
          </c:yVal>
          <c:smooth val="0"/>
          <c:extLst>
            <c:ext xmlns:c16="http://schemas.microsoft.com/office/drawing/2014/chart" uri="{C3380CC4-5D6E-409C-BE32-E72D297353CC}">
              <c16:uniqueId val="{00000007-7B9C-4244-8CD4-B4960B2DA4F7}"/>
            </c:ext>
          </c:extLst>
        </c:ser>
        <c:ser>
          <c:idx val="9"/>
          <c:order val="8"/>
          <c:spPr>
            <a:ln w="3175">
              <a:solidFill>
                <a:srgbClr val="FF0000"/>
              </a:solidFill>
              <a:prstDash val="sysDash"/>
            </a:ln>
          </c:spPr>
          <c:marker>
            <c:symbol val="none"/>
          </c:marker>
          <c:xVal>
            <c:numRef>
              <c:f>Results!$AF$21:$AF$22</c:f>
              <c:numCache>
                <c:formatCode>General</c:formatCode>
                <c:ptCount val="2"/>
                <c:pt idx="0">
                  <c:v>1</c:v>
                </c:pt>
                <c:pt idx="1">
                  <c:v>1</c:v>
                </c:pt>
              </c:numCache>
            </c:numRef>
          </c:xVal>
          <c:yVal>
            <c:numRef>
              <c:f>Results!$AG$21:$AG$22</c:f>
              <c:numCache>
                <c:formatCode>0.000</c:formatCode>
                <c:ptCount val="2"/>
                <c:pt idx="0" formatCode="General">
                  <c:v>0</c:v>
                </c:pt>
                <c:pt idx="1">
                  <c:v>0.32600000000000001</c:v>
                </c:pt>
              </c:numCache>
            </c:numRef>
          </c:yVal>
          <c:smooth val="0"/>
          <c:extLst>
            <c:ext xmlns:c16="http://schemas.microsoft.com/office/drawing/2014/chart" uri="{C3380CC4-5D6E-409C-BE32-E72D297353CC}">
              <c16:uniqueId val="{00000008-7B9C-4244-8CD4-B4960B2DA4F7}"/>
            </c:ext>
          </c:extLst>
        </c:ser>
        <c:ser>
          <c:idx val="10"/>
          <c:order val="9"/>
          <c:spPr>
            <a:ln w="3175">
              <a:solidFill>
                <a:srgbClr val="FF0000"/>
              </a:solidFill>
              <a:prstDash val="sysDash"/>
            </a:ln>
          </c:spPr>
          <c:marker>
            <c:symbol val="none"/>
          </c:marker>
          <c:xVal>
            <c:numRef>
              <c:f>Results!$AL$12:$AL$13</c:f>
              <c:numCache>
                <c:formatCode>General</c:formatCode>
                <c:ptCount val="2"/>
                <c:pt idx="0">
                  <c:v>0</c:v>
                </c:pt>
                <c:pt idx="1">
                  <c:v>1</c:v>
                </c:pt>
              </c:numCache>
            </c:numRef>
          </c:xVal>
          <c:yVal>
            <c:numRef>
              <c:f>Results!$AM$12:$AM$13</c:f>
              <c:numCache>
                <c:formatCode>0.000</c:formatCode>
                <c:ptCount val="2"/>
                <c:pt idx="0">
                  <c:v>0.32600000000000001</c:v>
                </c:pt>
                <c:pt idx="1">
                  <c:v>0.32600000000000001</c:v>
                </c:pt>
              </c:numCache>
            </c:numRef>
          </c:yVal>
          <c:smooth val="0"/>
          <c:extLst>
            <c:ext xmlns:c16="http://schemas.microsoft.com/office/drawing/2014/chart" uri="{C3380CC4-5D6E-409C-BE32-E72D297353CC}">
              <c16:uniqueId val="{00000009-7B9C-4244-8CD4-B4960B2DA4F7}"/>
            </c:ext>
          </c:extLst>
        </c:ser>
        <c:dLbls>
          <c:showLegendKey val="0"/>
          <c:showVal val="0"/>
          <c:showCatName val="0"/>
          <c:showSerName val="0"/>
          <c:showPercent val="0"/>
          <c:showBubbleSize val="0"/>
        </c:dLbls>
        <c:axId val="441001120"/>
        <c:axId val="386955416"/>
      </c:scatterChart>
      <c:valAx>
        <c:axId val="441001120"/>
        <c:scaling>
          <c:orientation val="minMax"/>
          <c:max val="4"/>
        </c:scaling>
        <c:delete val="0"/>
        <c:axPos val="b"/>
        <c:title>
          <c:tx>
            <c:rich>
              <a:bodyPr/>
              <a:lstStyle/>
              <a:p>
                <a:pPr>
                  <a:defRPr sz="1400" b="0" i="0" u="none" strike="noStrike" baseline="0">
                    <a:solidFill>
                      <a:srgbClr val="000000"/>
                    </a:solidFill>
                    <a:latin typeface="Times New Roman"/>
                    <a:ea typeface="Times New Roman"/>
                    <a:cs typeface="Times New Roman"/>
                  </a:defRPr>
                </a:pPr>
                <a:r>
                  <a:rPr lang="en-US"/>
                  <a:t>Period (Seconds)</a:t>
                </a:r>
              </a:p>
            </c:rich>
          </c:tx>
          <c:layout>
            <c:manualLayout>
              <c:xMode val="edge"/>
              <c:yMode val="edge"/>
              <c:x val="0.43253500672821998"/>
              <c:y val="0.9465033384588400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Times New Roman"/>
                <a:ea typeface="Times New Roman"/>
                <a:cs typeface="Times New Roman"/>
              </a:defRPr>
            </a:pPr>
            <a:endParaRPr lang="en-US"/>
          </a:p>
        </c:txPr>
        <c:crossAx val="386955416"/>
        <c:crosses val="autoZero"/>
        <c:crossBetween val="midCat"/>
      </c:valAx>
      <c:valAx>
        <c:axId val="386955416"/>
        <c:scaling>
          <c:orientation val="minMax"/>
        </c:scaling>
        <c:delete val="0"/>
        <c:axPos val="l"/>
        <c:majorGridlines>
          <c:spPr>
            <a:ln w="3175">
              <a:solidFill>
                <a:srgbClr val="000000"/>
              </a:solidFill>
              <a:prstDash val="solid"/>
            </a:ln>
          </c:spPr>
        </c:majorGridlines>
        <c:title>
          <c:tx>
            <c:rich>
              <a:bodyPr/>
              <a:lstStyle/>
              <a:p>
                <a:pPr>
                  <a:defRPr sz="1400" b="0" i="0" u="none" strike="noStrike" baseline="0">
                    <a:solidFill>
                      <a:srgbClr val="000000"/>
                    </a:solidFill>
                    <a:latin typeface="Times New Roman"/>
                    <a:ea typeface="Times New Roman"/>
                    <a:cs typeface="Times New Roman"/>
                  </a:defRPr>
                </a:pPr>
                <a:r>
                  <a:rPr lang="en-US"/>
                  <a:t>Design Spectral Response Acceleration (g)</a:t>
                </a:r>
              </a:p>
            </c:rich>
          </c:tx>
          <c:layout>
            <c:manualLayout>
              <c:xMode val="edge"/>
              <c:yMode val="edge"/>
              <c:x val="2.95048501869433E-2"/>
              <c:y val="0.27542943024835698"/>
            </c:manualLayout>
          </c:layout>
          <c:overlay val="0"/>
          <c:spPr>
            <a:noFill/>
            <a:ln w="25400">
              <a:noFill/>
            </a:ln>
          </c:spPr>
        </c:title>
        <c:numFmt formatCode="0.000"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Times New Roman"/>
                <a:ea typeface="Times New Roman"/>
                <a:cs typeface="Times New Roman"/>
              </a:defRPr>
            </a:pPr>
            <a:endParaRPr lang="en-US"/>
          </a:p>
        </c:txPr>
        <c:crossAx val="441001120"/>
        <c:crosses val="autoZero"/>
        <c:crossBetween val="midCat"/>
      </c:valAx>
      <c:spPr>
        <a:noFill/>
        <a:ln w="12700">
          <a:solidFill>
            <a:srgbClr val="808080"/>
          </a:solidFill>
          <a:prstDash val="solid"/>
        </a:ln>
      </c:spPr>
    </c:plotArea>
    <c:legend>
      <c:legendPos val="r"/>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46279973886512898"/>
          <c:y val="0.12620041760834899"/>
          <c:w val="0.26083077784463704"/>
          <c:h val="0.23723823966398017"/>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chemeClr val="bg1"/>
    </a:solidFill>
    <a:ln w="3175">
      <a:solidFill>
        <a:srgbClr val="000000"/>
      </a:solidFill>
      <a:prstDash val="solid"/>
    </a:ln>
  </c:spPr>
  <c:txPr>
    <a:bodyPr/>
    <a:lstStyle/>
    <a:p>
      <a:pPr>
        <a:defRPr sz="14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6442851-33EA-4EB7-A307-20A78A076992}"/>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6311" tIns="48155" rIns="96311" bIns="48155" numCol="1" anchor="t" anchorCtr="0" compatLnSpc="1">
            <a:prstTxWarp prst="textNoShape">
              <a:avLst/>
            </a:prstTxWarp>
          </a:bodyPr>
          <a:lstStyle>
            <a:lvl1pPr algn="l" defTabSz="963613">
              <a:defRPr kumimoji="0" sz="1200">
                <a:latin typeface="Times New Roman" pitchFamily="18" charset="0"/>
                <a:ea typeface="+mn-ea"/>
              </a:defRPr>
            </a:lvl1pPr>
          </a:lstStyle>
          <a:p>
            <a:pPr>
              <a:defRPr/>
            </a:pPr>
            <a:endParaRPr lang="en-US"/>
          </a:p>
        </p:txBody>
      </p:sp>
      <p:sp>
        <p:nvSpPr>
          <p:cNvPr id="15363" name="Rectangle 3">
            <a:extLst>
              <a:ext uri="{FF2B5EF4-FFF2-40B4-BE49-F238E27FC236}">
                <a16:creationId xmlns:a16="http://schemas.microsoft.com/office/drawing/2014/main" id="{0A3D8094-FAA9-46CF-84A0-C5CBBB2E5D89}"/>
              </a:ext>
            </a:extLst>
          </p:cNvPr>
          <p:cNvSpPr>
            <a:spLocks noGrp="1" noChangeArrowheads="1"/>
          </p:cNvSpPr>
          <p:nvPr>
            <p:ph type="dt" sz="quarter"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6311" tIns="48155" rIns="96311" bIns="48155" numCol="1" anchor="t" anchorCtr="0" compatLnSpc="1">
            <a:prstTxWarp prst="textNoShape">
              <a:avLst/>
            </a:prstTxWarp>
          </a:bodyPr>
          <a:lstStyle>
            <a:lvl1pPr defTabSz="963613">
              <a:defRPr kumimoji="0" sz="1200">
                <a:latin typeface="Times New Roman" pitchFamily="18" charset="0"/>
                <a:ea typeface="+mn-ea"/>
              </a:defRPr>
            </a:lvl1pPr>
          </a:lstStyle>
          <a:p>
            <a:pPr>
              <a:defRPr/>
            </a:pPr>
            <a:endParaRPr lang="en-US"/>
          </a:p>
        </p:txBody>
      </p:sp>
      <p:sp>
        <p:nvSpPr>
          <p:cNvPr id="15364" name="Rectangle 4">
            <a:extLst>
              <a:ext uri="{FF2B5EF4-FFF2-40B4-BE49-F238E27FC236}">
                <a16:creationId xmlns:a16="http://schemas.microsoft.com/office/drawing/2014/main" id="{E247021C-A4C3-47A8-A958-74A39268C523}"/>
              </a:ext>
            </a:extLst>
          </p:cNvPr>
          <p:cNvSpPr>
            <a:spLocks noGrp="1" noChangeArrowheads="1"/>
          </p:cNvSpPr>
          <p:nvPr>
            <p:ph type="ftr" sz="quarter" idx="2"/>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6311" tIns="48155" rIns="96311" bIns="48155" numCol="1" anchor="b" anchorCtr="0" compatLnSpc="1">
            <a:prstTxWarp prst="textNoShape">
              <a:avLst/>
            </a:prstTxWarp>
          </a:bodyPr>
          <a:lstStyle>
            <a:lvl1pPr algn="l" defTabSz="963613">
              <a:defRPr kumimoji="0" sz="1200">
                <a:latin typeface="Times New Roman" pitchFamily="18" charset="0"/>
                <a:ea typeface="+mn-ea"/>
              </a:defRPr>
            </a:lvl1pPr>
          </a:lstStyle>
          <a:p>
            <a:pPr>
              <a:defRPr/>
            </a:pPr>
            <a:r>
              <a:rPr lang="en-US"/>
              <a:t>Prof. S. Pezeshk</a:t>
            </a:r>
          </a:p>
        </p:txBody>
      </p:sp>
      <p:sp>
        <p:nvSpPr>
          <p:cNvPr id="15365" name="Rectangle 5">
            <a:extLst>
              <a:ext uri="{FF2B5EF4-FFF2-40B4-BE49-F238E27FC236}">
                <a16:creationId xmlns:a16="http://schemas.microsoft.com/office/drawing/2014/main" id="{E9C51731-CA71-4E20-A4F3-9F08521B6375}"/>
              </a:ext>
            </a:extLst>
          </p:cNvPr>
          <p:cNvSpPr>
            <a:spLocks noGrp="1" noChangeArrowheads="1"/>
          </p:cNvSpPr>
          <p:nvPr>
            <p:ph type="sldNum" sz="quarter" idx="3"/>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6311" tIns="48155" rIns="96311" bIns="48155" numCol="1" anchor="b" anchorCtr="0" compatLnSpc="1">
            <a:prstTxWarp prst="textNoShape">
              <a:avLst/>
            </a:prstTxWarp>
          </a:bodyPr>
          <a:lstStyle>
            <a:lvl1pPr defTabSz="963613">
              <a:defRPr kumimoji="0" sz="1200"/>
            </a:lvl1pPr>
          </a:lstStyle>
          <a:p>
            <a:fld id="{FA5A836D-41B6-4048-A698-14C69237990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F4F9F3B-DEF1-4FC6-A5A8-F1942C4790A9}"/>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6311" tIns="48155" rIns="96311" bIns="48155" numCol="1" anchor="t" anchorCtr="0" compatLnSpc="1">
            <a:prstTxWarp prst="textNoShape">
              <a:avLst/>
            </a:prstTxWarp>
          </a:bodyPr>
          <a:lstStyle>
            <a:lvl1pPr algn="l" defTabSz="963613">
              <a:defRPr kumimoji="0" sz="1200">
                <a:latin typeface="Times New Roman" pitchFamily="18" charset="0"/>
                <a:ea typeface="+mn-ea"/>
              </a:defRPr>
            </a:lvl1pPr>
          </a:lstStyle>
          <a:p>
            <a:pPr>
              <a:defRPr/>
            </a:pPr>
            <a:r>
              <a:rPr lang="en-US"/>
              <a:t>Professor Shahram Pezeshk </a:t>
            </a:r>
          </a:p>
        </p:txBody>
      </p:sp>
      <p:sp>
        <p:nvSpPr>
          <p:cNvPr id="23555" name="Rectangle 3">
            <a:extLst>
              <a:ext uri="{FF2B5EF4-FFF2-40B4-BE49-F238E27FC236}">
                <a16:creationId xmlns:a16="http://schemas.microsoft.com/office/drawing/2014/main" id="{69DD3F87-7A68-4F69-899C-ABCFC5384A95}"/>
              </a:ext>
            </a:extLst>
          </p:cNvPr>
          <p:cNvSpPr>
            <a:spLocks noGrp="1" noRot="1" noChangeAspect="1" noChangeArrowheads="1"/>
          </p:cNvSpPr>
          <p:nvPr>
            <p:ph type="sldImg" idx="2"/>
          </p:nvPr>
        </p:nvSpPr>
        <p:spPr bwMode="auto">
          <a:xfrm>
            <a:off x="1257300" y="720725"/>
            <a:ext cx="4802188" cy="3602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0A341178-277C-4915-A815-407DFDDF86C5}"/>
              </a:ext>
            </a:extLst>
          </p:cNvPr>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6311" tIns="48155" rIns="96311" bIns="48155"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053" name="Rectangle 5">
            <a:extLst>
              <a:ext uri="{FF2B5EF4-FFF2-40B4-BE49-F238E27FC236}">
                <a16:creationId xmlns:a16="http://schemas.microsoft.com/office/drawing/2014/main" id="{620133AE-1B14-4F78-91F8-E0A90708E977}"/>
              </a:ext>
            </a:extLst>
          </p:cNvPr>
          <p:cNvSpPr>
            <a:spLocks noGrp="1" noChangeArrowheads="1"/>
          </p:cNvSpPr>
          <p:nvPr>
            <p:ph type="dt"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6311" tIns="48155" rIns="96311" bIns="48155" numCol="1" anchor="t" anchorCtr="0" compatLnSpc="1">
            <a:prstTxWarp prst="textNoShape">
              <a:avLst/>
            </a:prstTxWarp>
          </a:bodyPr>
          <a:lstStyle>
            <a:lvl1pPr defTabSz="963613">
              <a:defRPr kumimoji="0" sz="1200">
                <a:latin typeface="Times New Roman" pitchFamily="18" charset="0"/>
                <a:ea typeface="+mn-ea"/>
              </a:defRPr>
            </a:lvl1pPr>
          </a:lstStyle>
          <a:p>
            <a:pPr>
              <a:defRPr/>
            </a:pPr>
            <a:endParaRPr lang="en-US"/>
          </a:p>
        </p:txBody>
      </p:sp>
      <p:sp>
        <p:nvSpPr>
          <p:cNvPr id="2054" name="Rectangle 6">
            <a:extLst>
              <a:ext uri="{FF2B5EF4-FFF2-40B4-BE49-F238E27FC236}">
                <a16:creationId xmlns:a16="http://schemas.microsoft.com/office/drawing/2014/main" id="{E51E3ECA-D254-4454-8844-790170C65DBB}"/>
              </a:ext>
            </a:extLst>
          </p:cNvPr>
          <p:cNvSpPr>
            <a:spLocks noGrp="1" noChangeArrowheads="1"/>
          </p:cNvSpPr>
          <p:nvPr>
            <p:ph type="ftr" sz="quarter" idx="4"/>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6311" tIns="48155" rIns="96311" bIns="48155" numCol="1" anchor="b" anchorCtr="0" compatLnSpc="1">
            <a:prstTxWarp prst="textNoShape">
              <a:avLst/>
            </a:prstTxWarp>
          </a:bodyPr>
          <a:lstStyle>
            <a:lvl1pPr algn="l" defTabSz="963613">
              <a:defRPr kumimoji="0" sz="1200">
                <a:latin typeface="Times New Roman" pitchFamily="18" charset="0"/>
                <a:ea typeface="+mn-ea"/>
              </a:defRPr>
            </a:lvl1pPr>
          </a:lstStyle>
          <a:p>
            <a:pPr>
              <a:defRPr/>
            </a:pPr>
            <a:r>
              <a:rPr lang="en-US"/>
              <a:t>NEHRP 1997 Provisions</a:t>
            </a:r>
          </a:p>
        </p:txBody>
      </p:sp>
      <p:sp>
        <p:nvSpPr>
          <p:cNvPr id="2055" name="Rectangle 7">
            <a:extLst>
              <a:ext uri="{FF2B5EF4-FFF2-40B4-BE49-F238E27FC236}">
                <a16:creationId xmlns:a16="http://schemas.microsoft.com/office/drawing/2014/main" id="{36C82BD6-2BAB-4552-B39F-E5065A586073}"/>
              </a:ext>
            </a:extLst>
          </p:cNvPr>
          <p:cNvSpPr>
            <a:spLocks noGrp="1" noChangeArrowheads="1"/>
          </p:cNvSpPr>
          <p:nvPr>
            <p:ph type="sldNum" sz="quarter" idx="5"/>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6311" tIns="48155" rIns="96311" bIns="48155" numCol="1" anchor="b" anchorCtr="0" compatLnSpc="1">
            <a:prstTxWarp prst="textNoShape">
              <a:avLst/>
            </a:prstTxWarp>
          </a:bodyPr>
          <a:lstStyle>
            <a:lvl1pPr defTabSz="963613">
              <a:defRPr kumimoji="0" sz="1200"/>
            </a:lvl1pPr>
          </a:lstStyle>
          <a:p>
            <a:fld id="{ACB93A03-0DD9-4FF0-AF2D-7CB331610BB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532660C-BDB4-428C-9056-B88543323E7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a:defRPr kumimoji="1" sz="2400">
                <a:solidFill>
                  <a:schemeClr val="tx1"/>
                </a:solidFill>
                <a:latin typeface="Times New Roman" panose="02020603050405020304" pitchFamily="18" charset="0"/>
                <a:ea typeface="MS PGothic" panose="020B0600070205080204" pitchFamily="34" charset="-128"/>
              </a:defRPr>
            </a:lvl1pPr>
            <a:lvl2pPr marL="742950" indent="-285750" defTabSz="963613">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963613">
              <a:defRPr kumimoji="1" sz="2400">
                <a:solidFill>
                  <a:schemeClr val="tx1"/>
                </a:solidFill>
                <a:latin typeface="Times New Roman" panose="02020603050405020304" pitchFamily="18" charset="0"/>
                <a:ea typeface="MS PGothic" panose="020B0600070205080204" pitchFamily="34" charset="-128"/>
              </a:defRPr>
            </a:lvl3pPr>
            <a:lvl4pPr marL="1600200" indent="-228600" defTabSz="963613">
              <a:defRPr kumimoji="1" sz="2400">
                <a:solidFill>
                  <a:schemeClr val="tx1"/>
                </a:solidFill>
                <a:latin typeface="Times New Roman" panose="02020603050405020304" pitchFamily="18" charset="0"/>
                <a:ea typeface="MS PGothic" panose="020B0600070205080204" pitchFamily="34" charset="-128"/>
              </a:defRPr>
            </a:lvl4pPr>
            <a:lvl5pPr marL="2057400" indent="-228600" defTabSz="963613">
              <a:defRPr kumimoji="1" sz="2400">
                <a:solidFill>
                  <a:schemeClr val="tx1"/>
                </a:solidFill>
                <a:latin typeface="Times New Roman" panose="02020603050405020304" pitchFamily="18" charset="0"/>
                <a:ea typeface="MS PGothic" panose="020B0600070205080204" pitchFamily="34" charset="-128"/>
              </a:defRPr>
            </a:lvl5pPr>
            <a:lvl6pPr marL="25146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8E28CFC7-624D-462C-BFCD-DDCF2ACF9365}" type="slidenum">
              <a:rPr kumimoji="0" lang="en-US" altLang="en-US" sz="1200"/>
              <a:pPr/>
              <a:t>9</a:t>
            </a:fld>
            <a:endParaRPr kumimoji="0" lang="en-US" altLang="en-US" sz="1200"/>
          </a:p>
        </p:txBody>
      </p:sp>
      <p:sp>
        <p:nvSpPr>
          <p:cNvPr id="43010" name="Rectangle 2">
            <a:extLst>
              <a:ext uri="{FF2B5EF4-FFF2-40B4-BE49-F238E27FC236}">
                <a16:creationId xmlns:a16="http://schemas.microsoft.com/office/drawing/2014/main" id="{DCF91005-D3E7-4806-B581-8F4B8189B305}"/>
              </a:ext>
            </a:extLst>
          </p:cNvPr>
          <p:cNvSpPr>
            <a:spLocks noGrp="1" noRot="1" noChangeAspect="1" noChangeArrowheads="1" noTextEdit="1"/>
          </p:cNvSpPr>
          <p:nvPr>
            <p:ph type="sldImg"/>
          </p:nvPr>
        </p:nvSpPr>
        <p:spPr>
          <a:xfrm>
            <a:off x="1276350" y="741363"/>
            <a:ext cx="4764088" cy="3573462"/>
          </a:xfrm>
          <a:ln w="12700" cap="flat">
            <a:solidFill>
              <a:schemeClr val="tx1"/>
            </a:solidFill>
          </a:ln>
        </p:spPr>
      </p:sp>
      <p:sp>
        <p:nvSpPr>
          <p:cNvPr id="43011" name="Rectangle 3">
            <a:extLst>
              <a:ext uri="{FF2B5EF4-FFF2-40B4-BE49-F238E27FC236}">
                <a16:creationId xmlns:a16="http://schemas.microsoft.com/office/drawing/2014/main" id="{3D025135-CBE8-45B1-A25B-EA78CED8DFC8}"/>
              </a:ext>
            </a:extLst>
          </p:cNvPr>
          <p:cNvSpPr>
            <a:spLocks noGrp="1" noChangeArrowheads="1"/>
          </p:cNvSpPr>
          <p:nvPr>
            <p:ph type="body" idx="1"/>
          </p:nvPr>
        </p:nvSpPr>
        <p:spPr>
          <a:xfrm>
            <a:off x="974725" y="4560888"/>
            <a:ext cx="5365750" cy="4303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7099" tIns="48550" rIns="97099" bIns="48550"/>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A35E30B5-EC20-48AE-B375-F3E30226C48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a:defRPr kumimoji="1" sz="2400">
                <a:solidFill>
                  <a:schemeClr val="tx1"/>
                </a:solidFill>
                <a:latin typeface="Times New Roman" panose="02020603050405020304" pitchFamily="18" charset="0"/>
                <a:ea typeface="MS PGothic" panose="020B0600070205080204" pitchFamily="34" charset="-128"/>
              </a:defRPr>
            </a:lvl1pPr>
            <a:lvl2pPr marL="742950" indent="-285750" defTabSz="963613">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963613">
              <a:defRPr kumimoji="1" sz="2400">
                <a:solidFill>
                  <a:schemeClr val="tx1"/>
                </a:solidFill>
                <a:latin typeface="Times New Roman" panose="02020603050405020304" pitchFamily="18" charset="0"/>
                <a:ea typeface="MS PGothic" panose="020B0600070205080204" pitchFamily="34" charset="-128"/>
              </a:defRPr>
            </a:lvl3pPr>
            <a:lvl4pPr marL="1600200" indent="-228600" defTabSz="963613">
              <a:defRPr kumimoji="1" sz="2400">
                <a:solidFill>
                  <a:schemeClr val="tx1"/>
                </a:solidFill>
                <a:latin typeface="Times New Roman" panose="02020603050405020304" pitchFamily="18" charset="0"/>
                <a:ea typeface="MS PGothic" panose="020B0600070205080204" pitchFamily="34" charset="-128"/>
              </a:defRPr>
            </a:lvl4pPr>
            <a:lvl5pPr marL="2057400" indent="-228600" defTabSz="963613">
              <a:defRPr kumimoji="1" sz="2400">
                <a:solidFill>
                  <a:schemeClr val="tx1"/>
                </a:solidFill>
                <a:latin typeface="Times New Roman" panose="02020603050405020304" pitchFamily="18" charset="0"/>
                <a:ea typeface="MS PGothic" panose="020B0600070205080204" pitchFamily="34" charset="-128"/>
              </a:defRPr>
            </a:lvl5pPr>
            <a:lvl6pPr marL="25146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2AD9875F-62CD-47C3-8DF6-382E31205496}" type="slidenum">
              <a:rPr kumimoji="0" lang="en-US" altLang="en-US" sz="1200"/>
              <a:pPr/>
              <a:t>39</a:t>
            </a:fld>
            <a:endParaRPr kumimoji="0" lang="en-US" altLang="en-US" sz="1200"/>
          </a:p>
        </p:txBody>
      </p:sp>
      <p:sp>
        <p:nvSpPr>
          <p:cNvPr id="88066" name="Rectangle 2">
            <a:extLst>
              <a:ext uri="{FF2B5EF4-FFF2-40B4-BE49-F238E27FC236}">
                <a16:creationId xmlns:a16="http://schemas.microsoft.com/office/drawing/2014/main" id="{7CEFBF71-17B2-4B9C-B19D-077441FE73F4}"/>
              </a:ext>
            </a:extLst>
          </p:cNvPr>
          <p:cNvSpPr>
            <a:spLocks noGrp="1" noRot="1" noChangeAspect="1" noChangeArrowheads="1" noTextEdit="1"/>
          </p:cNvSpPr>
          <p:nvPr>
            <p:ph type="sldImg"/>
          </p:nvPr>
        </p:nvSpPr>
        <p:spPr>
          <a:xfrm>
            <a:off x="1258888" y="720725"/>
            <a:ext cx="4800600" cy="3600450"/>
          </a:xfrm>
          <a:ln/>
        </p:spPr>
      </p:sp>
      <p:sp>
        <p:nvSpPr>
          <p:cNvPr id="88067" name="Rectangle 3">
            <a:extLst>
              <a:ext uri="{FF2B5EF4-FFF2-40B4-BE49-F238E27FC236}">
                <a16:creationId xmlns:a16="http://schemas.microsoft.com/office/drawing/2014/main" id="{37ED7EAF-933F-4A8A-B947-A0D9093D496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9826E41E-AA88-429C-9856-4EAAE5776F9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a:defRPr kumimoji="1" sz="2400">
                <a:solidFill>
                  <a:schemeClr val="tx1"/>
                </a:solidFill>
                <a:latin typeface="Times New Roman" panose="02020603050405020304" pitchFamily="18" charset="0"/>
                <a:ea typeface="MS PGothic" panose="020B0600070205080204" pitchFamily="34" charset="-128"/>
              </a:defRPr>
            </a:lvl1pPr>
            <a:lvl2pPr marL="742950" indent="-285750" defTabSz="963613">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963613">
              <a:defRPr kumimoji="1" sz="2400">
                <a:solidFill>
                  <a:schemeClr val="tx1"/>
                </a:solidFill>
                <a:latin typeface="Times New Roman" panose="02020603050405020304" pitchFamily="18" charset="0"/>
                <a:ea typeface="MS PGothic" panose="020B0600070205080204" pitchFamily="34" charset="-128"/>
              </a:defRPr>
            </a:lvl3pPr>
            <a:lvl4pPr marL="1600200" indent="-228600" defTabSz="963613">
              <a:defRPr kumimoji="1" sz="2400">
                <a:solidFill>
                  <a:schemeClr val="tx1"/>
                </a:solidFill>
                <a:latin typeface="Times New Roman" panose="02020603050405020304" pitchFamily="18" charset="0"/>
                <a:ea typeface="MS PGothic" panose="020B0600070205080204" pitchFamily="34" charset="-128"/>
              </a:defRPr>
            </a:lvl4pPr>
            <a:lvl5pPr marL="2057400" indent="-228600" defTabSz="963613">
              <a:defRPr kumimoji="1" sz="2400">
                <a:solidFill>
                  <a:schemeClr val="tx1"/>
                </a:solidFill>
                <a:latin typeface="Times New Roman" panose="02020603050405020304" pitchFamily="18" charset="0"/>
                <a:ea typeface="MS PGothic" panose="020B0600070205080204" pitchFamily="34" charset="-128"/>
              </a:defRPr>
            </a:lvl5pPr>
            <a:lvl6pPr marL="25146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EC0C708F-CF59-4DDE-A2B6-794BBC6B02F2}" type="slidenum">
              <a:rPr kumimoji="0" lang="en-US" altLang="en-US" sz="1200"/>
              <a:pPr/>
              <a:t>41</a:t>
            </a:fld>
            <a:endParaRPr kumimoji="0" lang="en-US" altLang="en-US" sz="1200"/>
          </a:p>
        </p:txBody>
      </p:sp>
      <p:sp>
        <p:nvSpPr>
          <p:cNvPr id="91138" name="Rectangle 2">
            <a:extLst>
              <a:ext uri="{FF2B5EF4-FFF2-40B4-BE49-F238E27FC236}">
                <a16:creationId xmlns:a16="http://schemas.microsoft.com/office/drawing/2014/main" id="{0D7A6343-B64C-4E76-8D56-35CD299DBAE4}"/>
              </a:ext>
            </a:extLst>
          </p:cNvPr>
          <p:cNvSpPr>
            <a:spLocks noGrp="1" noRot="1" noChangeAspect="1" noChangeArrowheads="1" noTextEdit="1"/>
          </p:cNvSpPr>
          <p:nvPr>
            <p:ph type="sldImg"/>
          </p:nvPr>
        </p:nvSpPr>
        <p:spPr>
          <a:xfrm>
            <a:off x="1257300" y="720725"/>
            <a:ext cx="4800600" cy="3600450"/>
          </a:xfrm>
          <a:ln/>
        </p:spPr>
      </p:sp>
      <p:sp>
        <p:nvSpPr>
          <p:cNvPr id="91139" name="Rectangle 3">
            <a:extLst>
              <a:ext uri="{FF2B5EF4-FFF2-40B4-BE49-F238E27FC236}">
                <a16:creationId xmlns:a16="http://schemas.microsoft.com/office/drawing/2014/main" id="{C0BC60C4-0733-49FE-8FCB-E189148F079D}"/>
              </a:ext>
            </a:extLst>
          </p:cNvPr>
          <p:cNvSpPr>
            <a:spLocks noGrp="1" noChangeArrowheads="1"/>
          </p:cNvSpPr>
          <p:nvPr>
            <p:ph type="body" idx="1"/>
          </p:nvPr>
        </p:nvSpPr>
        <p:spPr>
          <a:xfrm>
            <a:off x="731838" y="4560888"/>
            <a:ext cx="5851525"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nSpc>
                <a:spcPct val="80000"/>
              </a:lnSpc>
            </a:pPr>
            <a:r>
              <a:rPr lang="en-US" altLang="en-US" sz="1400" i="1"/>
              <a:t>Identify</a:t>
            </a:r>
            <a:r>
              <a:rPr lang="en-US" altLang="en-US" sz="1400"/>
              <a:t> and </a:t>
            </a:r>
            <a:r>
              <a:rPr lang="en-US" altLang="en-US" sz="1400" i="1"/>
              <a:t>characterize</a:t>
            </a:r>
            <a:r>
              <a:rPr lang="en-US" altLang="en-US" sz="1400"/>
              <a:t> all earthquake sources capable of generating significant shaking at the site. </a:t>
            </a:r>
          </a:p>
          <a:p>
            <a:pPr>
              <a:lnSpc>
                <a:spcPct val="80000"/>
              </a:lnSpc>
            </a:pPr>
            <a:endParaRPr lang="en-US" altLang="en-US" sz="1400"/>
          </a:p>
          <a:p>
            <a:pPr>
              <a:lnSpc>
                <a:spcPct val="80000"/>
              </a:lnSpc>
            </a:pPr>
            <a:r>
              <a:rPr lang="en-US" altLang="en-US" sz="1400"/>
              <a:t>Calculate the </a:t>
            </a:r>
            <a:r>
              <a:rPr lang="en-US" altLang="en-US" sz="1400" i="1"/>
              <a:t>source-to-site</a:t>
            </a:r>
            <a:r>
              <a:rPr lang="en-US" altLang="en-US" sz="1400"/>
              <a:t> distance for each source identified in step 1. </a:t>
            </a:r>
          </a:p>
          <a:p>
            <a:pPr marL="457200" lvl="1" indent="0">
              <a:lnSpc>
                <a:spcPct val="80000"/>
              </a:lnSpc>
            </a:pPr>
            <a:r>
              <a:rPr lang="en-US" altLang="en-US" sz="1400"/>
              <a:t>Distance measures can include epicentral distance and hypocentral distance: depending on the distance measure adopted in the predictive (attenuation) relationship. </a:t>
            </a:r>
          </a:p>
          <a:p>
            <a:pPr marL="457200" lvl="1" indent="0">
              <a:lnSpc>
                <a:spcPct val="80000"/>
              </a:lnSpc>
            </a:pPr>
            <a:r>
              <a:rPr lang="en-US" altLang="en-US" sz="1400"/>
              <a:t>Step 2 in the figure below illustrates the calculation.</a:t>
            </a:r>
          </a:p>
          <a:p>
            <a:pPr>
              <a:lnSpc>
                <a:spcPct val="80000"/>
              </a:lnSpc>
            </a:pPr>
            <a:r>
              <a:rPr lang="en-US" altLang="en-US" sz="1400"/>
              <a:t>Select the </a:t>
            </a:r>
            <a:r>
              <a:rPr lang="en-US" altLang="en-US" sz="1400" i="1"/>
              <a:t>controlling earthquake</a:t>
            </a:r>
            <a:r>
              <a:rPr lang="en-US" altLang="en-US" sz="1400"/>
              <a:t>, that is, the earthquake that generates the greatest shaking effect (typically acceleration) at the site using attenuation relationships. </a:t>
            </a:r>
          </a:p>
          <a:p>
            <a:pPr marL="457200" lvl="1" indent="0">
              <a:lnSpc>
                <a:spcPct val="80000"/>
              </a:lnSpc>
            </a:pPr>
            <a:r>
              <a:rPr lang="en-US" altLang="en-US" sz="1400"/>
              <a:t>Step 3 of the figure illustrates the process for the three sources and distances. The controlling earthquake is described in terms of its magnitude and distance from the site (e.g., 7 at 10 km).</a:t>
            </a:r>
          </a:p>
          <a:p>
            <a:pPr>
              <a:lnSpc>
                <a:spcPct val="80000"/>
              </a:lnSpc>
            </a:pPr>
            <a:endParaRPr lang="en-US" altLang="en-US" sz="1400"/>
          </a:p>
          <a:p>
            <a:pPr>
              <a:lnSpc>
                <a:spcPct val="80000"/>
              </a:lnSpc>
            </a:pPr>
            <a:r>
              <a:rPr lang="en-US" altLang="en-US" sz="1400"/>
              <a:t>Define the hazard at the site by the controlling earthquake (spectral ordinates, maximum ground acceleration, maximum ground velocity, maximum ground displacement).</a:t>
            </a:r>
          </a:p>
          <a:p>
            <a:pPr>
              <a:lnSpc>
                <a:spcPct val="80000"/>
              </a:lnSpc>
            </a:pPr>
            <a:endParaRPr lang="en-US" altLang="en-US"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A76AEE39-4FC4-496E-8F13-DBC1427CB8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a:defRPr kumimoji="1" sz="2400">
                <a:solidFill>
                  <a:schemeClr val="tx1"/>
                </a:solidFill>
                <a:latin typeface="Times New Roman" panose="02020603050405020304" pitchFamily="18" charset="0"/>
                <a:ea typeface="MS PGothic" panose="020B0600070205080204" pitchFamily="34" charset="-128"/>
              </a:defRPr>
            </a:lvl1pPr>
            <a:lvl2pPr marL="742950" indent="-285750" defTabSz="963613">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963613">
              <a:defRPr kumimoji="1" sz="2400">
                <a:solidFill>
                  <a:schemeClr val="tx1"/>
                </a:solidFill>
                <a:latin typeface="Times New Roman" panose="02020603050405020304" pitchFamily="18" charset="0"/>
                <a:ea typeface="MS PGothic" panose="020B0600070205080204" pitchFamily="34" charset="-128"/>
              </a:defRPr>
            </a:lvl3pPr>
            <a:lvl4pPr marL="1600200" indent="-228600" defTabSz="963613">
              <a:defRPr kumimoji="1" sz="2400">
                <a:solidFill>
                  <a:schemeClr val="tx1"/>
                </a:solidFill>
                <a:latin typeface="Times New Roman" panose="02020603050405020304" pitchFamily="18" charset="0"/>
                <a:ea typeface="MS PGothic" panose="020B0600070205080204" pitchFamily="34" charset="-128"/>
              </a:defRPr>
            </a:lvl4pPr>
            <a:lvl5pPr marL="2057400" indent="-228600" defTabSz="963613">
              <a:defRPr kumimoji="1" sz="2400">
                <a:solidFill>
                  <a:schemeClr val="tx1"/>
                </a:solidFill>
                <a:latin typeface="Times New Roman" panose="02020603050405020304" pitchFamily="18" charset="0"/>
                <a:ea typeface="MS PGothic" panose="020B0600070205080204" pitchFamily="34" charset="-128"/>
              </a:defRPr>
            </a:lvl5pPr>
            <a:lvl6pPr marL="25146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7CC82FEC-0378-4129-84CF-28E509E6DF5B}" type="slidenum">
              <a:rPr kumimoji="0" lang="en-US" altLang="en-US" sz="1200"/>
              <a:pPr/>
              <a:t>44</a:t>
            </a:fld>
            <a:endParaRPr kumimoji="0" lang="en-US" altLang="en-US" sz="1200"/>
          </a:p>
        </p:txBody>
      </p:sp>
      <p:sp>
        <p:nvSpPr>
          <p:cNvPr id="97282" name="Rectangle 2">
            <a:extLst>
              <a:ext uri="{FF2B5EF4-FFF2-40B4-BE49-F238E27FC236}">
                <a16:creationId xmlns:a16="http://schemas.microsoft.com/office/drawing/2014/main" id="{00AD4EB9-E224-4A58-96CE-BF8EF322CFE7}"/>
              </a:ext>
            </a:extLst>
          </p:cNvPr>
          <p:cNvSpPr>
            <a:spLocks noGrp="1" noRot="1" noChangeAspect="1" noChangeArrowheads="1" noTextEdit="1"/>
          </p:cNvSpPr>
          <p:nvPr>
            <p:ph type="sldImg"/>
          </p:nvPr>
        </p:nvSpPr>
        <p:spPr>
          <a:xfrm>
            <a:off x="1257300" y="720725"/>
            <a:ext cx="4800600" cy="3600450"/>
          </a:xfrm>
          <a:ln/>
        </p:spPr>
      </p:sp>
      <p:sp>
        <p:nvSpPr>
          <p:cNvPr id="97283" name="Rectangle 3">
            <a:extLst>
              <a:ext uri="{FF2B5EF4-FFF2-40B4-BE49-F238E27FC236}">
                <a16:creationId xmlns:a16="http://schemas.microsoft.com/office/drawing/2014/main" id="{A1DE2463-7A98-481A-A2E6-6B18B77F676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a:t>We need to propagate time histories at the bedrock through rock and soil layers to the surface.</a:t>
            </a:r>
          </a:p>
          <a:p>
            <a:r>
              <a:rPr lang="en-US" altLang="en-US"/>
              <a:t>Consultants to the project suggested that we use a depth of 200 ft as our reference instead of B-C boundary.  In addition, the soil amplification factors can be used for shallow soil profile.</a:t>
            </a:r>
          </a:p>
          <a:p>
            <a:r>
              <a:rPr lang="en-US" altLang="en-US"/>
              <a:t>Tim Stark of UoM in his recent talk at St. Louis suggested that we use a reference </a:t>
            </a:r>
            <a:r>
              <a:rPr lang="ja-JP" altLang="en-US"/>
              <a:t>“</a:t>
            </a:r>
            <a:r>
              <a:rPr lang="en-US" altLang="ja-JP"/>
              <a:t>stiff soil.</a:t>
            </a:r>
            <a:r>
              <a:rPr lang="ja-JP" altLang="en-US"/>
              <a:t>”</a:t>
            </a:r>
            <a:r>
              <a:rPr lang="en-US" altLang="ja-JP"/>
              <a:t> similar to the work we have done here.  </a:t>
            </a:r>
          </a:p>
          <a:p>
            <a:r>
              <a:rPr lang="en-US" altLang="en-US"/>
              <a:t>Two approaches can be used:</a:t>
            </a:r>
          </a:p>
          <a:p>
            <a:r>
              <a:rPr lang="en-US" altLang="en-US"/>
              <a:t>1.  Using Shake91 propagate time histories from hard rock (2000ft below ground surface) to the surface or 200 ft. or Develop rock outcrop time history using the Quaterwave length amplification approach.  Find the time history</a:t>
            </a:r>
          </a:p>
          <a:p>
            <a:r>
              <a:rPr lang="en-US" altLang="en-US"/>
              <a:t>at the base of the soil layers and use shake for the top 700 or 600 ft.</a:t>
            </a:r>
          </a:p>
          <a:p>
            <a:endParaRPr lang="en-US" altLang="en-US"/>
          </a:p>
          <a:p>
            <a:r>
              <a:rPr lang="en-US" altLang="en-US"/>
              <a:t>For shallow soil profile use collected soil boring logs and downhole and resonant column testing.  Use the mapped GIS database of soil layers to the desired rock site location.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0AED9CC5-2734-40B8-BBA1-79F3C71B14A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613">
              <a:defRPr kumimoji="1" sz="2400">
                <a:solidFill>
                  <a:schemeClr val="tx1"/>
                </a:solidFill>
                <a:latin typeface="Times New Roman" panose="02020603050405020304" pitchFamily="18" charset="0"/>
                <a:ea typeface="MS PGothic" panose="020B0600070205080204" pitchFamily="34" charset="-128"/>
              </a:defRPr>
            </a:lvl1pPr>
            <a:lvl2pPr marL="742950" indent="-285750" defTabSz="963613">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963613">
              <a:defRPr kumimoji="1" sz="2400">
                <a:solidFill>
                  <a:schemeClr val="tx1"/>
                </a:solidFill>
                <a:latin typeface="Times New Roman" panose="02020603050405020304" pitchFamily="18" charset="0"/>
                <a:ea typeface="MS PGothic" panose="020B0600070205080204" pitchFamily="34" charset="-128"/>
              </a:defRPr>
            </a:lvl3pPr>
            <a:lvl4pPr marL="1600200" indent="-228600" defTabSz="963613">
              <a:defRPr kumimoji="1" sz="2400">
                <a:solidFill>
                  <a:schemeClr val="tx1"/>
                </a:solidFill>
                <a:latin typeface="Times New Roman" panose="02020603050405020304" pitchFamily="18" charset="0"/>
                <a:ea typeface="MS PGothic" panose="020B0600070205080204" pitchFamily="34" charset="-128"/>
              </a:defRPr>
            </a:lvl4pPr>
            <a:lvl5pPr marL="2057400" indent="-228600" defTabSz="963613">
              <a:defRPr kumimoji="1" sz="2400">
                <a:solidFill>
                  <a:schemeClr val="tx1"/>
                </a:solidFill>
                <a:latin typeface="Times New Roman" panose="02020603050405020304" pitchFamily="18" charset="0"/>
                <a:ea typeface="MS PGothic" panose="020B0600070205080204" pitchFamily="34" charset="-128"/>
              </a:defRPr>
            </a:lvl5pPr>
            <a:lvl6pPr marL="25146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defTabSz="963613"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93AC8155-BEE0-4D9E-BD59-7CA0419427F7}" type="slidenum">
              <a:rPr kumimoji="0" lang="en-US" altLang="en-US" sz="1200"/>
              <a:pPr/>
              <a:t>72</a:t>
            </a:fld>
            <a:endParaRPr kumimoji="0" lang="en-US" altLang="en-US" sz="1200"/>
          </a:p>
        </p:txBody>
      </p:sp>
      <p:sp>
        <p:nvSpPr>
          <p:cNvPr id="140290" name="Rectangle 2">
            <a:extLst>
              <a:ext uri="{FF2B5EF4-FFF2-40B4-BE49-F238E27FC236}">
                <a16:creationId xmlns:a16="http://schemas.microsoft.com/office/drawing/2014/main" id="{FCB187A3-C07C-4AEE-A3E6-EA8E7FB788E9}"/>
              </a:ext>
            </a:extLst>
          </p:cNvPr>
          <p:cNvSpPr>
            <a:spLocks noGrp="1" noRot="1" noChangeAspect="1" noChangeArrowheads="1" noTextEdit="1"/>
          </p:cNvSpPr>
          <p:nvPr>
            <p:ph type="sldImg"/>
          </p:nvPr>
        </p:nvSpPr>
        <p:spPr>
          <a:xfrm>
            <a:off x="1258888" y="720725"/>
            <a:ext cx="4800600" cy="3600450"/>
          </a:xfrm>
          <a:ln/>
        </p:spPr>
      </p:sp>
      <p:sp>
        <p:nvSpPr>
          <p:cNvPr id="140291" name="Rectangle 3">
            <a:extLst>
              <a:ext uri="{FF2B5EF4-FFF2-40B4-BE49-F238E27FC236}">
                <a16:creationId xmlns:a16="http://schemas.microsoft.com/office/drawing/2014/main" id="{EE0418EF-1AF8-4B1F-808D-50638F3DBE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421438B-0C0D-4762-BC22-BD89E25FFE62}"/>
              </a:ext>
            </a:extLst>
          </p:cNvPr>
          <p:cNvGrpSpPr>
            <a:grpSpLocks/>
          </p:cNvGrpSpPr>
          <p:nvPr/>
        </p:nvGrpSpPr>
        <p:grpSpPr bwMode="auto">
          <a:xfrm>
            <a:off x="377825" y="1676400"/>
            <a:ext cx="8389938" cy="4421188"/>
            <a:chOff x="238" y="1056"/>
            <a:chExt cx="5285" cy="2785"/>
          </a:xfrm>
        </p:grpSpPr>
        <p:grpSp>
          <p:nvGrpSpPr>
            <p:cNvPr id="5" name="Group 3">
              <a:extLst>
                <a:ext uri="{FF2B5EF4-FFF2-40B4-BE49-F238E27FC236}">
                  <a16:creationId xmlns:a16="http://schemas.microsoft.com/office/drawing/2014/main" id="{9FD1E16A-3DAE-4D69-9C22-72905282B6BD}"/>
                </a:ext>
              </a:extLst>
            </p:cNvPr>
            <p:cNvGrpSpPr>
              <a:grpSpLocks/>
            </p:cNvGrpSpPr>
            <p:nvPr/>
          </p:nvGrpSpPr>
          <p:grpSpPr bwMode="auto">
            <a:xfrm>
              <a:off x="238" y="1056"/>
              <a:ext cx="5285" cy="1393"/>
              <a:chOff x="238" y="1056"/>
              <a:chExt cx="5285" cy="1393"/>
            </a:xfrm>
          </p:grpSpPr>
          <p:sp>
            <p:nvSpPr>
              <p:cNvPr id="14" name="Rectangle 4">
                <a:extLst>
                  <a:ext uri="{FF2B5EF4-FFF2-40B4-BE49-F238E27FC236}">
                    <a16:creationId xmlns:a16="http://schemas.microsoft.com/office/drawing/2014/main" id="{7F9B1EF4-8E62-4BB6-9B14-BA3F0B9CF196}"/>
                  </a:ext>
                </a:extLst>
              </p:cNvPr>
              <p:cNvSpPr>
                <a:spLocks noChangeArrowheads="1"/>
              </p:cNvSpPr>
              <p:nvPr/>
            </p:nvSpPr>
            <p:spPr bwMode="auto">
              <a:xfrm>
                <a:off x="243" y="1057"/>
                <a:ext cx="5272" cy="1391"/>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5" name="Freeform 5">
                <a:extLst>
                  <a:ext uri="{FF2B5EF4-FFF2-40B4-BE49-F238E27FC236}">
                    <a16:creationId xmlns:a16="http://schemas.microsoft.com/office/drawing/2014/main" id="{7759CD40-F827-4C94-9F05-04309CC8B679}"/>
                  </a:ext>
                </a:extLst>
              </p:cNvPr>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6">
                <a:extLst>
                  <a:ext uri="{FF2B5EF4-FFF2-40B4-BE49-F238E27FC236}">
                    <a16:creationId xmlns:a16="http://schemas.microsoft.com/office/drawing/2014/main" id="{2DD59FAE-4B83-4E15-BA96-9F0435F1891A}"/>
                  </a:ext>
                </a:extLst>
              </p:cNvPr>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7">
              <a:extLst>
                <a:ext uri="{FF2B5EF4-FFF2-40B4-BE49-F238E27FC236}">
                  <a16:creationId xmlns:a16="http://schemas.microsoft.com/office/drawing/2014/main" id="{501A535A-00C9-48F6-8AB3-9F3108D33130}"/>
                </a:ext>
              </a:extLst>
            </p:cNvPr>
            <p:cNvGrpSpPr>
              <a:grpSpLocks/>
            </p:cNvGrpSpPr>
            <p:nvPr/>
          </p:nvGrpSpPr>
          <p:grpSpPr bwMode="auto">
            <a:xfrm>
              <a:off x="240" y="3744"/>
              <a:ext cx="5281" cy="97"/>
              <a:chOff x="240" y="3744"/>
              <a:chExt cx="5281" cy="97"/>
            </a:xfrm>
          </p:grpSpPr>
          <p:sp>
            <p:nvSpPr>
              <p:cNvPr id="11" name="Rectangle 8">
                <a:extLst>
                  <a:ext uri="{FF2B5EF4-FFF2-40B4-BE49-F238E27FC236}">
                    <a16:creationId xmlns:a16="http://schemas.microsoft.com/office/drawing/2014/main" id="{6C7D025E-62F3-424A-A5CE-364475F8314B}"/>
                  </a:ext>
                </a:extLst>
              </p:cNvPr>
              <p:cNvSpPr>
                <a:spLocks noChangeArrowheads="1"/>
              </p:cNvSpPr>
              <p:nvPr/>
            </p:nvSpPr>
            <p:spPr bwMode="auto">
              <a:xfrm>
                <a:off x="240" y="3744"/>
                <a:ext cx="5280" cy="9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2" name="Freeform 9">
                <a:extLst>
                  <a:ext uri="{FF2B5EF4-FFF2-40B4-BE49-F238E27FC236}">
                    <a16:creationId xmlns:a16="http://schemas.microsoft.com/office/drawing/2014/main" id="{33908D75-3BDA-429B-979E-0F0AD6DBF4A1}"/>
                  </a:ext>
                </a:extLst>
              </p:cNvPr>
              <p:cNvSpPr>
                <a:spLocks/>
              </p:cNvSpPr>
              <p:nvPr/>
            </p:nvSpPr>
            <p:spPr bwMode="auto">
              <a:xfrm>
                <a:off x="240" y="3744"/>
                <a:ext cx="5281" cy="97"/>
              </a:xfrm>
              <a:custGeom>
                <a:avLst/>
                <a:gdLst>
                  <a:gd name="T0" fmla="*/ 5280 w 5281"/>
                  <a:gd name="T1" fmla="*/ 0 h 97"/>
                  <a:gd name="T2" fmla="*/ 0 w 5281"/>
                  <a:gd name="T3" fmla="*/ 0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
                <a:extLst>
                  <a:ext uri="{FF2B5EF4-FFF2-40B4-BE49-F238E27FC236}">
                    <a16:creationId xmlns:a16="http://schemas.microsoft.com/office/drawing/2014/main" id="{10BF99A3-105F-4798-BE57-DFA09F803C6E}"/>
                  </a:ext>
                </a:extLst>
              </p:cNvPr>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11">
              <a:extLst>
                <a:ext uri="{FF2B5EF4-FFF2-40B4-BE49-F238E27FC236}">
                  <a16:creationId xmlns:a16="http://schemas.microsoft.com/office/drawing/2014/main" id="{7BF4D56C-9BC6-45E0-B5BE-91BCB1655288}"/>
                </a:ext>
              </a:extLst>
            </p:cNvPr>
            <p:cNvGrpSpPr>
              <a:grpSpLocks/>
            </p:cNvGrpSpPr>
            <p:nvPr/>
          </p:nvGrpSpPr>
          <p:grpSpPr bwMode="auto">
            <a:xfrm>
              <a:off x="338" y="1200"/>
              <a:ext cx="97" cy="1104"/>
              <a:chOff x="338" y="1200"/>
              <a:chExt cx="97" cy="1104"/>
            </a:xfrm>
          </p:grpSpPr>
          <p:sp useBgFill="1">
            <p:nvSpPr>
              <p:cNvPr id="8" name="Rectangle 12">
                <a:extLst>
                  <a:ext uri="{FF2B5EF4-FFF2-40B4-BE49-F238E27FC236}">
                    <a16:creationId xmlns:a16="http://schemas.microsoft.com/office/drawing/2014/main" id="{7517E96C-E1CD-4187-99AA-C0F80782413E}"/>
                  </a:ext>
                </a:extLst>
              </p:cNvPr>
              <p:cNvSpPr>
                <a:spLocks noChangeArrowheads="1"/>
              </p:cNvSpPr>
              <p:nvPr/>
            </p:nvSpPr>
            <p:spPr bwMode="auto">
              <a:xfrm>
                <a:off x="338" y="1201"/>
                <a:ext cx="96" cy="1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 name="Freeform 13">
                <a:extLst>
                  <a:ext uri="{FF2B5EF4-FFF2-40B4-BE49-F238E27FC236}">
                    <a16:creationId xmlns:a16="http://schemas.microsoft.com/office/drawing/2014/main" id="{C7B1884E-0AC9-4C9E-A1DD-4403E2D0C27A}"/>
                  </a:ext>
                </a:extLst>
              </p:cNvPr>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4">
                <a:extLst>
                  <a:ext uri="{FF2B5EF4-FFF2-40B4-BE49-F238E27FC236}">
                    <a16:creationId xmlns:a16="http://schemas.microsoft.com/office/drawing/2014/main" id="{CFC90BF6-20A7-4863-8E0C-72B1244867A0}"/>
                  </a:ext>
                </a:extLst>
              </p:cNvPr>
              <p:cNvSpPr>
                <a:spLocks/>
              </p:cNvSpPr>
              <p:nvPr/>
            </p:nvSpPr>
            <p:spPr bwMode="auto">
              <a:xfrm>
                <a:off x="338" y="1200"/>
                <a:ext cx="97" cy="1104"/>
              </a:xfrm>
              <a:custGeom>
                <a:avLst/>
                <a:gdLst>
                  <a:gd name="T0" fmla="*/ 0 w 97"/>
                  <a:gd name="T1" fmla="*/ 1103 h 1104"/>
                  <a:gd name="T2" fmla="*/ 0 w 97"/>
                  <a:gd name="T3" fmla="*/ 0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48143" name="Rectangle 15"/>
          <p:cNvSpPr>
            <a:spLocks noGrp="1" noChangeArrowheads="1"/>
          </p:cNvSpPr>
          <p:nvPr>
            <p:ph type="ctrTitle" sz="quarter"/>
          </p:nvPr>
        </p:nvSpPr>
        <p:spPr>
          <a:xfrm>
            <a:off x="836613" y="2133600"/>
            <a:ext cx="7772400" cy="1143000"/>
          </a:xfrm>
        </p:spPr>
        <p:txBody>
          <a:bodyPr/>
          <a:lstStyle>
            <a:lvl1pPr>
              <a:defRPr/>
            </a:lvl1pPr>
          </a:lstStyle>
          <a:p>
            <a:r>
              <a:rPr lang="en-US"/>
              <a:t>Click to edit Master title style</a:t>
            </a:r>
          </a:p>
        </p:txBody>
      </p:sp>
      <p:sp>
        <p:nvSpPr>
          <p:cNvPr id="48144"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a:extLst>
              <a:ext uri="{FF2B5EF4-FFF2-40B4-BE49-F238E27FC236}">
                <a16:creationId xmlns:a16="http://schemas.microsoft.com/office/drawing/2014/main" id="{6F52BA72-14CD-40D4-907C-49D75EE0F3E0}"/>
              </a:ext>
            </a:extLst>
          </p:cNvPr>
          <p:cNvSpPr>
            <a:spLocks noGrp="1" noChangeArrowheads="1"/>
          </p:cNvSpPr>
          <p:nvPr>
            <p:ph type="dt" sz="quarter" idx="10"/>
          </p:nvPr>
        </p:nvSpPr>
        <p:spPr>
          <a:xfrm>
            <a:off x="381000" y="6324600"/>
            <a:ext cx="1905000" cy="457200"/>
          </a:xfrm>
        </p:spPr>
        <p:txBody>
          <a:bodyPr/>
          <a:lstStyle>
            <a:lvl1pPr>
              <a:defRPr/>
            </a:lvl1pPr>
          </a:lstStyle>
          <a:p>
            <a:pPr>
              <a:defRPr/>
            </a:pPr>
            <a:endParaRPr lang="en-US"/>
          </a:p>
        </p:txBody>
      </p:sp>
      <p:sp>
        <p:nvSpPr>
          <p:cNvPr id="18" name="Rectangle 18">
            <a:extLst>
              <a:ext uri="{FF2B5EF4-FFF2-40B4-BE49-F238E27FC236}">
                <a16:creationId xmlns:a16="http://schemas.microsoft.com/office/drawing/2014/main" id="{732B9C19-E280-4511-920C-4DB6B698569A}"/>
              </a:ext>
            </a:extLst>
          </p:cNvPr>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9" name="Rectangle 19">
            <a:extLst>
              <a:ext uri="{FF2B5EF4-FFF2-40B4-BE49-F238E27FC236}">
                <a16:creationId xmlns:a16="http://schemas.microsoft.com/office/drawing/2014/main" id="{E3F98C52-742D-4175-A687-F6B8609D2261}"/>
              </a:ext>
            </a:extLst>
          </p:cNvPr>
          <p:cNvSpPr>
            <a:spLocks noGrp="1" noChangeArrowheads="1"/>
          </p:cNvSpPr>
          <p:nvPr>
            <p:ph type="sldNum" sz="quarter" idx="12"/>
          </p:nvPr>
        </p:nvSpPr>
        <p:spPr>
          <a:xfrm>
            <a:off x="6858000" y="6324600"/>
            <a:ext cx="1905000" cy="457200"/>
          </a:xfrm>
        </p:spPr>
        <p:txBody>
          <a:bodyPr/>
          <a:lstStyle>
            <a:lvl1pPr>
              <a:defRPr/>
            </a:lvl1pPr>
          </a:lstStyle>
          <a:p>
            <a:fld id="{029D98A6-1F09-4176-AF6F-07146C76F76B}" type="slidenum">
              <a:rPr lang="en-US" altLang="en-US"/>
              <a:pPr/>
              <a:t>‹#›</a:t>
            </a:fld>
            <a:endParaRPr lang="en-US" altLang="en-US"/>
          </a:p>
        </p:txBody>
      </p:sp>
    </p:spTree>
    <p:extLst>
      <p:ext uri="{BB962C8B-B14F-4D97-AF65-F5344CB8AC3E}">
        <p14:creationId xmlns:p14="http://schemas.microsoft.com/office/powerpoint/2010/main" val="336218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02CD57DC-AC88-4C31-8998-F71153C48A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95A632C5-4815-474F-ADD3-CA26C44FAF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9987277-2B29-4B59-B8DB-48B1CF91B3AC}"/>
              </a:ext>
            </a:extLst>
          </p:cNvPr>
          <p:cNvSpPr>
            <a:spLocks noGrp="1" noChangeArrowheads="1"/>
          </p:cNvSpPr>
          <p:nvPr>
            <p:ph type="sldNum" sz="quarter" idx="12"/>
          </p:nvPr>
        </p:nvSpPr>
        <p:spPr>
          <a:ln/>
        </p:spPr>
        <p:txBody>
          <a:bodyPr/>
          <a:lstStyle>
            <a:lvl1pPr>
              <a:defRPr/>
            </a:lvl1pPr>
          </a:lstStyle>
          <a:p>
            <a:fld id="{3ECF0739-0433-458F-82FB-44EE10942178}" type="slidenum">
              <a:rPr lang="en-US" altLang="en-US"/>
              <a:pPr/>
              <a:t>‹#›</a:t>
            </a:fld>
            <a:endParaRPr lang="en-US" altLang="en-US"/>
          </a:p>
        </p:txBody>
      </p:sp>
    </p:spTree>
    <p:extLst>
      <p:ext uri="{BB962C8B-B14F-4D97-AF65-F5344CB8AC3E}">
        <p14:creationId xmlns:p14="http://schemas.microsoft.com/office/powerpoint/2010/main" val="283242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2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42900"/>
            <a:ext cx="56769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74FEE60C-5AE5-48DA-A325-8A90C9D299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3497B02A-115B-4D8F-9097-DF57734BDB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9E8BC7A-BDCB-4947-AE79-7127D955A106}"/>
              </a:ext>
            </a:extLst>
          </p:cNvPr>
          <p:cNvSpPr>
            <a:spLocks noGrp="1" noChangeArrowheads="1"/>
          </p:cNvSpPr>
          <p:nvPr>
            <p:ph type="sldNum" sz="quarter" idx="12"/>
          </p:nvPr>
        </p:nvSpPr>
        <p:spPr>
          <a:ln/>
        </p:spPr>
        <p:txBody>
          <a:bodyPr/>
          <a:lstStyle>
            <a:lvl1pPr>
              <a:defRPr/>
            </a:lvl1pPr>
          </a:lstStyle>
          <a:p>
            <a:fld id="{60564BFF-CF64-4FF6-A556-51381C3FE16A}" type="slidenum">
              <a:rPr lang="en-US" altLang="en-US"/>
              <a:pPr/>
              <a:t>‹#›</a:t>
            </a:fld>
            <a:endParaRPr lang="en-US" altLang="en-US"/>
          </a:p>
        </p:txBody>
      </p:sp>
    </p:spTree>
    <p:extLst>
      <p:ext uri="{BB962C8B-B14F-4D97-AF65-F5344CB8AC3E}">
        <p14:creationId xmlns:p14="http://schemas.microsoft.com/office/powerpoint/2010/main" val="280236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10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00600" y="1751013"/>
            <a:ext cx="3810000" cy="4114800"/>
          </a:xfrm>
        </p:spPr>
        <p:txBody>
          <a:bodyPr/>
          <a:lstStyle/>
          <a:p>
            <a:pPr lvl="0"/>
            <a:endParaRPr lang="en-US" noProof="0"/>
          </a:p>
        </p:txBody>
      </p:sp>
      <p:sp>
        <p:nvSpPr>
          <p:cNvPr id="5" name="Rectangle 17">
            <a:extLst>
              <a:ext uri="{FF2B5EF4-FFF2-40B4-BE49-F238E27FC236}">
                <a16:creationId xmlns:a16="http://schemas.microsoft.com/office/drawing/2014/main" id="{FB23527B-7766-41CE-AA31-57B43D11F5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9EAB4287-483D-47F0-9FF1-F30638416D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0B66048E-C8DA-46B4-A0FF-8029A642740E}"/>
              </a:ext>
            </a:extLst>
          </p:cNvPr>
          <p:cNvSpPr>
            <a:spLocks noGrp="1" noChangeArrowheads="1"/>
          </p:cNvSpPr>
          <p:nvPr>
            <p:ph type="sldNum" sz="quarter" idx="12"/>
          </p:nvPr>
        </p:nvSpPr>
        <p:spPr>
          <a:ln/>
        </p:spPr>
        <p:txBody>
          <a:bodyPr/>
          <a:lstStyle>
            <a:lvl1pPr>
              <a:defRPr/>
            </a:lvl1pPr>
          </a:lstStyle>
          <a:p>
            <a:fld id="{95628A30-3E6F-47E5-8C4F-78992D80ED30}" type="slidenum">
              <a:rPr lang="en-US" altLang="en-US"/>
              <a:pPr/>
              <a:t>‹#›</a:t>
            </a:fld>
            <a:endParaRPr lang="en-US" altLang="en-US"/>
          </a:p>
        </p:txBody>
      </p:sp>
    </p:spTree>
    <p:extLst>
      <p:ext uri="{BB962C8B-B14F-4D97-AF65-F5344CB8AC3E}">
        <p14:creationId xmlns:p14="http://schemas.microsoft.com/office/powerpoint/2010/main" val="2147441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able Placeholder 2"/>
          <p:cNvSpPr>
            <a:spLocks noGrp="1"/>
          </p:cNvSpPr>
          <p:nvPr>
            <p:ph type="tbl" idx="1"/>
          </p:nvPr>
        </p:nvSpPr>
        <p:spPr>
          <a:xfrm>
            <a:off x="838200" y="1751013"/>
            <a:ext cx="7772400" cy="4114800"/>
          </a:xfrm>
        </p:spPr>
        <p:txBody>
          <a:bodyPr/>
          <a:lstStyle/>
          <a:p>
            <a:pPr lvl="0"/>
            <a:endParaRPr lang="en-US" noProof="0"/>
          </a:p>
        </p:txBody>
      </p:sp>
      <p:sp>
        <p:nvSpPr>
          <p:cNvPr id="4" name="Rectangle 17">
            <a:extLst>
              <a:ext uri="{FF2B5EF4-FFF2-40B4-BE49-F238E27FC236}">
                <a16:creationId xmlns:a16="http://schemas.microsoft.com/office/drawing/2014/main" id="{759AB3FC-7DC9-48F3-9388-381EC945F2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791EA64E-FD5C-40DA-88A4-F28436B802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5DAD681-CE46-4DF0-8D92-0AC0E87A971A}"/>
              </a:ext>
            </a:extLst>
          </p:cNvPr>
          <p:cNvSpPr>
            <a:spLocks noGrp="1" noChangeArrowheads="1"/>
          </p:cNvSpPr>
          <p:nvPr>
            <p:ph type="sldNum" sz="quarter" idx="12"/>
          </p:nvPr>
        </p:nvSpPr>
        <p:spPr>
          <a:ln/>
        </p:spPr>
        <p:txBody>
          <a:bodyPr/>
          <a:lstStyle>
            <a:lvl1pPr>
              <a:defRPr/>
            </a:lvl1pPr>
          </a:lstStyle>
          <a:p>
            <a:fld id="{16CADEF2-927D-47AC-BA64-D4D51F656223}" type="slidenum">
              <a:rPr lang="en-US" altLang="en-US"/>
              <a:pPr/>
              <a:t>‹#›</a:t>
            </a:fld>
            <a:endParaRPr lang="en-US" altLang="en-US"/>
          </a:p>
        </p:txBody>
      </p:sp>
    </p:spTree>
    <p:extLst>
      <p:ext uri="{BB962C8B-B14F-4D97-AF65-F5344CB8AC3E}">
        <p14:creationId xmlns:p14="http://schemas.microsoft.com/office/powerpoint/2010/main" val="332766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Chart Placeholder 2"/>
          <p:cNvSpPr>
            <a:spLocks noGrp="1"/>
          </p:cNvSpPr>
          <p:nvPr>
            <p:ph type="chart" idx="1"/>
          </p:nvPr>
        </p:nvSpPr>
        <p:spPr>
          <a:xfrm>
            <a:off x="838200" y="1751013"/>
            <a:ext cx="7772400" cy="4114800"/>
          </a:xfrm>
        </p:spPr>
        <p:txBody>
          <a:bodyPr/>
          <a:lstStyle/>
          <a:p>
            <a:pPr lvl="0"/>
            <a:endParaRPr lang="en-US" noProof="0"/>
          </a:p>
        </p:txBody>
      </p:sp>
      <p:sp>
        <p:nvSpPr>
          <p:cNvPr id="4" name="Rectangle 17">
            <a:extLst>
              <a:ext uri="{FF2B5EF4-FFF2-40B4-BE49-F238E27FC236}">
                <a16:creationId xmlns:a16="http://schemas.microsoft.com/office/drawing/2014/main" id="{26B863B0-C2B6-4F12-B3F2-65614F43E4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C5D36EC6-6F0E-4DC4-8C20-626E00A21D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D3EEB2EC-2D24-490A-AFC2-2D141F6B4CAF}"/>
              </a:ext>
            </a:extLst>
          </p:cNvPr>
          <p:cNvSpPr>
            <a:spLocks noGrp="1" noChangeArrowheads="1"/>
          </p:cNvSpPr>
          <p:nvPr>
            <p:ph type="sldNum" sz="quarter" idx="12"/>
          </p:nvPr>
        </p:nvSpPr>
        <p:spPr>
          <a:ln/>
        </p:spPr>
        <p:txBody>
          <a:bodyPr/>
          <a:lstStyle>
            <a:lvl1pPr>
              <a:defRPr/>
            </a:lvl1pPr>
          </a:lstStyle>
          <a:p>
            <a:fld id="{DDBA1FF0-BE64-4362-99B9-CD017A05B4C1}" type="slidenum">
              <a:rPr lang="en-US" altLang="en-US"/>
              <a:pPr/>
              <a:t>‹#›</a:t>
            </a:fld>
            <a:endParaRPr lang="en-US" altLang="en-US"/>
          </a:p>
        </p:txBody>
      </p:sp>
    </p:spTree>
    <p:extLst>
      <p:ext uri="{BB962C8B-B14F-4D97-AF65-F5344CB8AC3E}">
        <p14:creationId xmlns:p14="http://schemas.microsoft.com/office/powerpoint/2010/main" val="373849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10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0600" y="1751013"/>
            <a:ext cx="3810000" cy="4114800"/>
          </a:xfrm>
        </p:spPr>
        <p:txBody>
          <a:bodyPr/>
          <a:lstStyle/>
          <a:p>
            <a:pPr lvl="0"/>
            <a:endParaRPr lang="en-US" noProof="0"/>
          </a:p>
        </p:txBody>
      </p:sp>
      <p:sp>
        <p:nvSpPr>
          <p:cNvPr id="5" name="Rectangle 17">
            <a:extLst>
              <a:ext uri="{FF2B5EF4-FFF2-40B4-BE49-F238E27FC236}">
                <a16:creationId xmlns:a16="http://schemas.microsoft.com/office/drawing/2014/main" id="{962D9317-AB16-4C17-B4F0-25E467A6CC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76B9CB68-90BE-4A1B-8430-C353BD10C6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F96585AB-D037-4FAB-9690-EABE421639D6}"/>
              </a:ext>
            </a:extLst>
          </p:cNvPr>
          <p:cNvSpPr>
            <a:spLocks noGrp="1" noChangeArrowheads="1"/>
          </p:cNvSpPr>
          <p:nvPr>
            <p:ph type="sldNum" sz="quarter" idx="12"/>
          </p:nvPr>
        </p:nvSpPr>
        <p:spPr>
          <a:ln/>
        </p:spPr>
        <p:txBody>
          <a:bodyPr/>
          <a:lstStyle>
            <a:lvl1pPr>
              <a:defRPr/>
            </a:lvl1pPr>
          </a:lstStyle>
          <a:p>
            <a:fld id="{C9AE846C-4CB2-4DBD-9C6F-6055145B34E5}" type="slidenum">
              <a:rPr lang="en-US" altLang="en-US"/>
              <a:pPr/>
              <a:t>‹#›</a:t>
            </a:fld>
            <a:endParaRPr lang="en-US" altLang="en-US"/>
          </a:p>
        </p:txBody>
      </p:sp>
    </p:spTree>
    <p:extLst>
      <p:ext uri="{BB962C8B-B14F-4D97-AF65-F5344CB8AC3E}">
        <p14:creationId xmlns:p14="http://schemas.microsoft.com/office/powerpoint/2010/main" val="3013133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SmartArt Placeholder 2"/>
          <p:cNvSpPr>
            <a:spLocks noGrp="1"/>
          </p:cNvSpPr>
          <p:nvPr>
            <p:ph type="dgm" idx="1"/>
          </p:nvPr>
        </p:nvSpPr>
        <p:spPr>
          <a:xfrm>
            <a:off x="838200" y="1751013"/>
            <a:ext cx="7772400" cy="4114800"/>
          </a:xfrm>
        </p:spPr>
        <p:txBody>
          <a:bodyPr/>
          <a:lstStyle/>
          <a:p>
            <a:pPr lvl="0"/>
            <a:endParaRPr lang="en-US" noProof="0"/>
          </a:p>
        </p:txBody>
      </p:sp>
      <p:sp>
        <p:nvSpPr>
          <p:cNvPr id="4" name="Rectangle 17">
            <a:extLst>
              <a:ext uri="{FF2B5EF4-FFF2-40B4-BE49-F238E27FC236}">
                <a16:creationId xmlns:a16="http://schemas.microsoft.com/office/drawing/2014/main" id="{4F09A2E2-752E-46BE-972C-D94DEB9BDF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CF9C5D7D-D348-44A0-9BD6-3C39C16B5D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EE56BDE-7DE8-4150-9626-0FD21D7A9815}"/>
              </a:ext>
            </a:extLst>
          </p:cNvPr>
          <p:cNvSpPr>
            <a:spLocks noGrp="1" noChangeArrowheads="1"/>
          </p:cNvSpPr>
          <p:nvPr>
            <p:ph type="sldNum" sz="quarter" idx="12"/>
          </p:nvPr>
        </p:nvSpPr>
        <p:spPr>
          <a:ln/>
        </p:spPr>
        <p:txBody>
          <a:bodyPr/>
          <a:lstStyle>
            <a:lvl1pPr>
              <a:defRPr/>
            </a:lvl1pPr>
          </a:lstStyle>
          <a:p>
            <a:fld id="{CBCE5C8F-00A1-4A37-8636-B136B9B48214}" type="slidenum">
              <a:rPr lang="en-US" altLang="en-US"/>
              <a:pPr/>
              <a:t>‹#›</a:t>
            </a:fld>
            <a:endParaRPr lang="en-US" altLang="en-US"/>
          </a:p>
        </p:txBody>
      </p:sp>
    </p:spTree>
    <p:extLst>
      <p:ext uri="{BB962C8B-B14F-4D97-AF65-F5344CB8AC3E}">
        <p14:creationId xmlns:p14="http://schemas.microsoft.com/office/powerpoint/2010/main" val="2395056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10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38846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C617B089-3061-427A-870C-07CACE426F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CD847E0B-BF6E-42E9-AAA5-B0510FE53A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BE46A0F5-B7FE-41C9-9AD3-370434FF6EEA}"/>
              </a:ext>
            </a:extLst>
          </p:cNvPr>
          <p:cNvSpPr>
            <a:spLocks noGrp="1" noChangeArrowheads="1"/>
          </p:cNvSpPr>
          <p:nvPr>
            <p:ph type="sldNum" sz="quarter" idx="12"/>
          </p:nvPr>
        </p:nvSpPr>
        <p:spPr>
          <a:ln/>
        </p:spPr>
        <p:txBody>
          <a:bodyPr/>
          <a:lstStyle>
            <a:lvl1pPr>
              <a:defRPr/>
            </a:lvl1pPr>
          </a:lstStyle>
          <a:p>
            <a:fld id="{B4351D64-A7CA-4192-A8CF-2827CF1EFAB5}" type="slidenum">
              <a:rPr lang="en-US" altLang="en-US"/>
              <a:pPr/>
              <a:t>‹#›</a:t>
            </a:fld>
            <a:endParaRPr lang="en-US" altLang="en-US"/>
          </a:p>
        </p:txBody>
      </p:sp>
    </p:spTree>
    <p:extLst>
      <p:ext uri="{BB962C8B-B14F-4D97-AF65-F5344CB8AC3E}">
        <p14:creationId xmlns:p14="http://schemas.microsoft.com/office/powerpoint/2010/main" val="2615713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Content Placeholder 2"/>
          <p:cNvSpPr>
            <a:spLocks noGrp="1"/>
          </p:cNvSpPr>
          <p:nvPr>
            <p:ph sz="half" idx="1"/>
          </p:nvPr>
        </p:nvSpPr>
        <p:spPr>
          <a:xfrm>
            <a:off x="838200" y="17510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7510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00600" y="38846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a:extLst>
              <a:ext uri="{FF2B5EF4-FFF2-40B4-BE49-F238E27FC236}">
                <a16:creationId xmlns:a16="http://schemas.microsoft.com/office/drawing/2014/main" id="{BCF4A89A-1ACD-4F73-AC41-87788E8DC13F}"/>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8">
            <a:extLst>
              <a:ext uri="{FF2B5EF4-FFF2-40B4-BE49-F238E27FC236}">
                <a16:creationId xmlns:a16="http://schemas.microsoft.com/office/drawing/2014/main" id="{E67BC746-DF35-4D5C-98FB-EC991F65BC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9">
            <a:extLst>
              <a:ext uri="{FF2B5EF4-FFF2-40B4-BE49-F238E27FC236}">
                <a16:creationId xmlns:a16="http://schemas.microsoft.com/office/drawing/2014/main" id="{43F7B6E3-7111-4966-9767-50135A25D6BF}"/>
              </a:ext>
            </a:extLst>
          </p:cNvPr>
          <p:cNvSpPr>
            <a:spLocks noGrp="1" noChangeArrowheads="1"/>
          </p:cNvSpPr>
          <p:nvPr>
            <p:ph type="sldNum" sz="quarter" idx="12"/>
          </p:nvPr>
        </p:nvSpPr>
        <p:spPr>
          <a:ln/>
        </p:spPr>
        <p:txBody>
          <a:bodyPr/>
          <a:lstStyle>
            <a:lvl1pPr>
              <a:defRPr/>
            </a:lvl1pPr>
          </a:lstStyle>
          <a:p>
            <a:fld id="{D23AA05F-7090-49DF-9CB8-439341953191}" type="slidenum">
              <a:rPr lang="en-US" altLang="en-US"/>
              <a:pPr/>
              <a:t>‹#›</a:t>
            </a:fld>
            <a:endParaRPr lang="en-US" altLang="en-US"/>
          </a:p>
        </p:txBody>
      </p:sp>
    </p:spTree>
    <p:extLst>
      <p:ext uri="{BB962C8B-B14F-4D97-AF65-F5344CB8AC3E}">
        <p14:creationId xmlns:p14="http://schemas.microsoft.com/office/powerpoint/2010/main" val="4257800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10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7510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13603DC6-177E-4168-9B13-69600CAC3D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607BA21B-E7EF-49B3-83DE-44821621FB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08F24A22-9201-4497-971B-79AAD004176D}"/>
              </a:ext>
            </a:extLst>
          </p:cNvPr>
          <p:cNvSpPr>
            <a:spLocks noGrp="1" noChangeArrowheads="1"/>
          </p:cNvSpPr>
          <p:nvPr>
            <p:ph type="sldNum" sz="quarter" idx="12"/>
          </p:nvPr>
        </p:nvSpPr>
        <p:spPr>
          <a:ln/>
        </p:spPr>
        <p:txBody>
          <a:bodyPr/>
          <a:lstStyle>
            <a:lvl1pPr>
              <a:defRPr/>
            </a:lvl1pPr>
          </a:lstStyle>
          <a:p>
            <a:fld id="{79875367-09D3-47AE-BDB9-F505D7CECF5F}" type="slidenum">
              <a:rPr lang="en-US" altLang="en-US"/>
              <a:pPr/>
              <a:t>‹#›</a:t>
            </a:fld>
            <a:endParaRPr lang="en-US" altLang="en-US"/>
          </a:p>
        </p:txBody>
      </p:sp>
    </p:spTree>
    <p:extLst>
      <p:ext uri="{BB962C8B-B14F-4D97-AF65-F5344CB8AC3E}">
        <p14:creationId xmlns:p14="http://schemas.microsoft.com/office/powerpoint/2010/main" val="174981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754688C3-57F4-443B-84B0-F2871F2993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DDC16727-725F-450D-B1F6-CFE131A60D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049FBA2-2B6C-4F17-8D55-24F044E1F40B}"/>
              </a:ext>
            </a:extLst>
          </p:cNvPr>
          <p:cNvSpPr>
            <a:spLocks noGrp="1" noChangeArrowheads="1"/>
          </p:cNvSpPr>
          <p:nvPr>
            <p:ph type="sldNum" sz="quarter" idx="12"/>
          </p:nvPr>
        </p:nvSpPr>
        <p:spPr>
          <a:ln/>
        </p:spPr>
        <p:txBody>
          <a:bodyPr/>
          <a:lstStyle>
            <a:lvl1pPr>
              <a:defRPr/>
            </a:lvl1pPr>
          </a:lstStyle>
          <a:p>
            <a:fld id="{3EC8E9F9-0512-4F2C-B67D-FFA248142005}" type="slidenum">
              <a:rPr lang="en-US" altLang="en-US"/>
              <a:pPr/>
              <a:t>‹#›</a:t>
            </a:fld>
            <a:endParaRPr lang="en-US" altLang="en-US"/>
          </a:p>
        </p:txBody>
      </p:sp>
    </p:spTree>
    <p:extLst>
      <p:ext uri="{BB962C8B-B14F-4D97-AF65-F5344CB8AC3E}">
        <p14:creationId xmlns:p14="http://schemas.microsoft.com/office/powerpoint/2010/main" val="1236800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Content Placeholder 2"/>
          <p:cNvSpPr>
            <a:spLocks noGrp="1"/>
          </p:cNvSpPr>
          <p:nvPr>
            <p:ph sz="half" idx="1"/>
          </p:nvPr>
        </p:nvSpPr>
        <p:spPr>
          <a:xfrm>
            <a:off x="838200" y="17510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00" y="17510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CF7BCE6C-C553-4551-8A4C-50D76C8915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22D00B04-2E7C-426E-9741-28A4304AC0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0CED636F-0AFC-467E-9911-A2C6EDF53463}"/>
              </a:ext>
            </a:extLst>
          </p:cNvPr>
          <p:cNvSpPr>
            <a:spLocks noGrp="1" noChangeArrowheads="1"/>
          </p:cNvSpPr>
          <p:nvPr>
            <p:ph type="sldNum" sz="quarter" idx="12"/>
          </p:nvPr>
        </p:nvSpPr>
        <p:spPr>
          <a:ln/>
        </p:spPr>
        <p:txBody>
          <a:bodyPr/>
          <a:lstStyle>
            <a:lvl1pPr>
              <a:defRPr/>
            </a:lvl1pPr>
          </a:lstStyle>
          <a:p>
            <a:fld id="{3E66296A-2530-4919-8C77-99AC2522BF7F}" type="slidenum">
              <a:rPr lang="en-US" altLang="en-US"/>
              <a:pPr/>
              <a:t>‹#›</a:t>
            </a:fld>
            <a:endParaRPr lang="en-US" altLang="en-US"/>
          </a:p>
        </p:txBody>
      </p:sp>
    </p:spTree>
    <p:extLst>
      <p:ext uri="{BB962C8B-B14F-4D97-AF65-F5344CB8AC3E}">
        <p14:creationId xmlns:p14="http://schemas.microsoft.com/office/powerpoint/2010/main" val="92302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DD6E1992-7BB6-4D52-A4FA-FA2FE4ED35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7036C0C8-CAEF-42DC-B1C8-1D244C0C25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460F7A97-FF2B-4196-924B-83D943BAD9D4}"/>
              </a:ext>
            </a:extLst>
          </p:cNvPr>
          <p:cNvSpPr>
            <a:spLocks noGrp="1" noChangeArrowheads="1"/>
          </p:cNvSpPr>
          <p:nvPr>
            <p:ph type="sldNum" sz="quarter" idx="12"/>
          </p:nvPr>
        </p:nvSpPr>
        <p:spPr>
          <a:ln/>
        </p:spPr>
        <p:txBody>
          <a:bodyPr/>
          <a:lstStyle>
            <a:lvl1pPr>
              <a:defRPr/>
            </a:lvl1pPr>
          </a:lstStyle>
          <a:p>
            <a:fld id="{89247879-AFC6-4F29-83A9-9447349D4188}" type="slidenum">
              <a:rPr lang="en-US" altLang="en-US"/>
              <a:pPr/>
              <a:t>‹#›</a:t>
            </a:fld>
            <a:endParaRPr lang="en-US" altLang="en-US"/>
          </a:p>
        </p:txBody>
      </p:sp>
    </p:spTree>
    <p:extLst>
      <p:ext uri="{BB962C8B-B14F-4D97-AF65-F5344CB8AC3E}">
        <p14:creationId xmlns:p14="http://schemas.microsoft.com/office/powerpoint/2010/main" val="224657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7510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7510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415812E9-F600-4611-BFAF-994485FCF9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D38E4B50-68B2-4240-87C4-542A9C4BD8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D644E233-38B7-4645-AFAA-E71610E39C45}"/>
              </a:ext>
            </a:extLst>
          </p:cNvPr>
          <p:cNvSpPr>
            <a:spLocks noGrp="1" noChangeArrowheads="1"/>
          </p:cNvSpPr>
          <p:nvPr>
            <p:ph type="sldNum" sz="quarter" idx="12"/>
          </p:nvPr>
        </p:nvSpPr>
        <p:spPr>
          <a:ln/>
        </p:spPr>
        <p:txBody>
          <a:bodyPr/>
          <a:lstStyle>
            <a:lvl1pPr>
              <a:defRPr/>
            </a:lvl1pPr>
          </a:lstStyle>
          <a:p>
            <a:fld id="{ED3FD08C-CEDE-44FA-8617-2C4192C7E6C0}" type="slidenum">
              <a:rPr lang="en-US" altLang="en-US"/>
              <a:pPr/>
              <a:t>‹#›</a:t>
            </a:fld>
            <a:endParaRPr lang="en-US" altLang="en-US"/>
          </a:p>
        </p:txBody>
      </p:sp>
    </p:spTree>
    <p:extLst>
      <p:ext uri="{BB962C8B-B14F-4D97-AF65-F5344CB8AC3E}">
        <p14:creationId xmlns:p14="http://schemas.microsoft.com/office/powerpoint/2010/main" val="424417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B223370E-E10A-4F56-BE20-D3B1FC6391E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8">
            <a:extLst>
              <a:ext uri="{FF2B5EF4-FFF2-40B4-BE49-F238E27FC236}">
                <a16:creationId xmlns:a16="http://schemas.microsoft.com/office/drawing/2014/main" id="{3AEB7AA8-F1FB-45DE-B869-A19F0ED4BC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41109D29-3637-4EFB-9780-C8BFA44439E1}"/>
              </a:ext>
            </a:extLst>
          </p:cNvPr>
          <p:cNvSpPr>
            <a:spLocks noGrp="1" noChangeArrowheads="1"/>
          </p:cNvSpPr>
          <p:nvPr>
            <p:ph type="sldNum" sz="quarter" idx="12"/>
          </p:nvPr>
        </p:nvSpPr>
        <p:spPr>
          <a:ln/>
        </p:spPr>
        <p:txBody>
          <a:bodyPr/>
          <a:lstStyle>
            <a:lvl1pPr>
              <a:defRPr/>
            </a:lvl1pPr>
          </a:lstStyle>
          <a:p>
            <a:fld id="{20C00B3D-0C45-4349-B555-CBADED099E7D}" type="slidenum">
              <a:rPr lang="en-US" altLang="en-US"/>
              <a:pPr/>
              <a:t>‹#›</a:t>
            </a:fld>
            <a:endParaRPr lang="en-US" altLang="en-US"/>
          </a:p>
        </p:txBody>
      </p:sp>
    </p:spTree>
    <p:extLst>
      <p:ext uri="{BB962C8B-B14F-4D97-AF65-F5344CB8AC3E}">
        <p14:creationId xmlns:p14="http://schemas.microsoft.com/office/powerpoint/2010/main" val="272553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998060F8-E344-45D6-8953-D0785B2C7E7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B22F7D34-3543-4B3A-A2EE-35E8EB56AC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5C114F11-A691-473D-92DB-892BD2AEF352}"/>
              </a:ext>
            </a:extLst>
          </p:cNvPr>
          <p:cNvSpPr>
            <a:spLocks noGrp="1" noChangeArrowheads="1"/>
          </p:cNvSpPr>
          <p:nvPr>
            <p:ph type="sldNum" sz="quarter" idx="12"/>
          </p:nvPr>
        </p:nvSpPr>
        <p:spPr>
          <a:ln/>
        </p:spPr>
        <p:txBody>
          <a:bodyPr/>
          <a:lstStyle>
            <a:lvl1pPr>
              <a:defRPr/>
            </a:lvl1pPr>
          </a:lstStyle>
          <a:p>
            <a:fld id="{86F6BAF9-8E1A-4EB4-B0CD-8C37FB44BBD0}" type="slidenum">
              <a:rPr lang="en-US" altLang="en-US"/>
              <a:pPr/>
              <a:t>‹#›</a:t>
            </a:fld>
            <a:endParaRPr lang="en-US" altLang="en-US"/>
          </a:p>
        </p:txBody>
      </p:sp>
    </p:spTree>
    <p:extLst>
      <p:ext uri="{BB962C8B-B14F-4D97-AF65-F5344CB8AC3E}">
        <p14:creationId xmlns:p14="http://schemas.microsoft.com/office/powerpoint/2010/main" val="356855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E37906A-FA4E-4A20-8FBF-7D04BAF2A28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48C834F8-22D0-4EC1-8FD6-C0C77D3B49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2828F3A0-4CE7-4196-BE69-F0527091C483}"/>
              </a:ext>
            </a:extLst>
          </p:cNvPr>
          <p:cNvSpPr>
            <a:spLocks noGrp="1" noChangeArrowheads="1"/>
          </p:cNvSpPr>
          <p:nvPr>
            <p:ph type="sldNum" sz="quarter" idx="12"/>
          </p:nvPr>
        </p:nvSpPr>
        <p:spPr>
          <a:ln/>
        </p:spPr>
        <p:txBody>
          <a:bodyPr/>
          <a:lstStyle>
            <a:lvl1pPr>
              <a:defRPr/>
            </a:lvl1pPr>
          </a:lstStyle>
          <a:p>
            <a:fld id="{49451156-AE9E-4C26-9CDB-989970E62D01}" type="slidenum">
              <a:rPr lang="en-US" altLang="en-US"/>
              <a:pPr/>
              <a:t>‹#›</a:t>
            </a:fld>
            <a:endParaRPr lang="en-US" altLang="en-US"/>
          </a:p>
        </p:txBody>
      </p:sp>
    </p:spTree>
    <p:extLst>
      <p:ext uri="{BB962C8B-B14F-4D97-AF65-F5344CB8AC3E}">
        <p14:creationId xmlns:p14="http://schemas.microsoft.com/office/powerpoint/2010/main" val="229369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4C6FACFE-A838-4004-9F79-16CF4FD306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4280F16D-E21A-4A7B-80FB-2E4CEAD902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3B3B3BD0-66EB-4B85-A120-3A87002E9A9F}"/>
              </a:ext>
            </a:extLst>
          </p:cNvPr>
          <p:cNvSpPr>
            <a:spLocks noGrp="1" noChangeArrowheads="1"/>
          </p:cNvSpPr>
          <p:nvPr>
            <p:ph type="sldNum" sz="quarter" idx="12"/>
          </p:nvPr>
        </p:nvSpPr>
        <p:spPr>
          <a:ln/>
        </p:spPr>
        <p:txBody>
          <a:bodyPr/>
          <a:lstStyle>
            <a:lvl1pPr>
              <a:defRPr/>
            </a:lvl1pPr>
          </a:lstStyle>
          <a:p>
            <a:fld id="{A6D032CD-C8CA-42BF-8E21-8AE5E0608FA1}" type="slidenum">
              <a:rPr lang="en-US" altLang="en-US"/>
              <a:pPr/>
              <a:t>‹#›</a:t>
            </a:fld>
            <a:endParaRPr lang="en-US" altLang="en-US"/>
          </a:p>
        </p:txBody>
      </p:sp>
    </p:spTree>
    <p:extLst>
      <p:ext uri="{BB962C8B-B14F-4D97-AF65-F5344CB8AC3E}">
        <p14:creationId xmlns:p14="http://schemas.microsoft.com/office/powerpoint/2010/main" val="421222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EF0E0AE-2B93-45B5-8DF1-C922354A80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A5A77345-AA04-4E8B-93D2-4C096F9CA6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A285D9CC-565E-47B5-82C6-77AB7E44730F}"/>
              </a:ext>
            </a:extLst>
          </p:cNvPr>
          <p:cNvSpPr>
            <a:spLocks noGrp="1" noChangeArrowheads="1"/>
          </p:cNvSpPr>
          <p:nvPr>
            <p:ph type="sldNum" sz="quarter" idx="12"/>
          </p:nvPr>
        </p:nvSpPr>
        <p:spPr>
          <a:ln/>
        </p:spPr>
        <p:txBody>
          <a:bodyPr/>
          <a:lstStyle>
            <a:lvl1pPr>
              <a:defRPr/>
            </a:lvl1pPr>
          </a:lstStyle>
          <a:p>
            <a:fld id="{FEA6FDC7-5F87-49A8-9CFF-DCE3B44BFDC7}" type="slidenum">
              <a:rPr lang="en-US" altLang="en-US"/>
              <a:pPr/>
              <a:t>‹#›</a:t>
            </a:fld>
            <a:endParaRPr lang="en-US" altLang="en-US"/>
          </a:p>
        </p:txBody>
      </p:sp>
    </p:spTree>
    <p:extLst>
      <p:ext uri="{BB962C8B-B14F-4D97-AF65-F5344CB8AC3E}">
        <p14:creationId xmlns:p14="http://schemas.microsoft.com/office/powerpoint/2010/main" val="147695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57EB6C6-3803-4CB3-A22B-354AC610C30C}"/>
              </a:ext>
            </a:extLst>
          </p:cNvPr>
          <p:cNvGrpSpPr>
            <a:grpSpLocks/>
          </p:cNvGrpSpPr>
          <p:nvPr/>
        </p:nvGrpSpPr>
        <p:grpSpPr bwMode="auto">
          <a:xfrm>
            <a:off x="381000" y="304800"/>
            <a:ext cx="8383588" cy="6022975"/>
            <a:chOff x="240" y="192"/>
            <a:chExt cx="5281" cy="3794"/>
          </a:xfrm>
        </p:grpSpPr>
        <p:grpSp>
          <p:nvGrpSpPr>
            <p:cNvPr id="1032" name="Group 3">
              <a:extLst>
                <a:ext uri="{FF2B5EF4-FFF2-40B4-BE49-F238E27FC236}">
                  <a16:creationId xmlns:a16="http://schemas.microsoft.com/office/drawing/2014/main" id="{90834FFF-9C77-4852-B6D6-E6121286BCDD}"/>
                </a:ext>
              </a:extLst>
            </p:cNvPr>
            <p:cNvGrpSpPr>
              <a:grpSpLocks/>
            </p:cNvGrpSpPr>
            <p:nvPr/>
          </p:nvGrpSpPr>
          <p:grpSpPr bwMode="auto">
            <a:xfrm>
              <a:off x="240" y="1008"/>
              <a:ext cx="5281" cy="2978"/>
              <a:chOff x="240" y="1008"/>
              <a:chExt cx="5281" cy="2978"/>
            </a:xfrm>
          </p:grpSpPr>
          <p:sp>
            <p:nvSpPr>
              <p:cNvPr id="1041" name="Rectangle 4">
                <a:extLst>
                  <a:ext uri="{FF2B5EF4-FFF2-40B4-BE49-F238E27FC236}">
                    <a16:creationId xmlns:a16="http://schemas.microsoft.com/office/drawing/2014/main" id="{0E3B80D5-E1F9-4DC7-A9A8-98FF8CECF628}"/>
                  </a:ext>
                </a:extLst>
              </p:cNvPr>
              <p:cNvSpPr>
                <a:spLocks noChangeArrowheads="1"/>
              </p:cNvSpPr>
              <p:nvPr/>
            </p:nvSpPr>
            <p:spPr bwMode="auto">
              <a:xfrm>
                <a:off x="245" y="1010"/>
                <a:ext cx="5269" cy="297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042" name="Freeform 5">
                <a:extLst>
                  <a:ext uri="{FF2B5EF4-FFF2-40B4-BE49-F238E27FC236}">
                    <a16:creationId xmlns:a16="http://schemas.microsoft.com/office/drawing/2014/main" id="{D8750AD4-391A-4351-9282-5A514E2339F1}"/>
                  </a:ext>
                </a:extLst>
              </p:cNvPr>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3" name="Freeform 6">
                <a:extLst>
                  <a:ext uri="{FF2B5EF4-FFF2-40B4-BE49-F238E27FC236}">
                    <a16:creationId xmlns:a16="http://schemas.microsoft.com/office/drawing/2014/main" id="{20026BE5-3832-4C70-9610-C7298AE706F1}"/>
                  </a:ext>
                </a:extLst>
              </p:cNvPr>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7">
              <a:extLst>
                <a:ext uri="{FF2B5EF4-FFF2-40B4-BE49-F238E27FC236}">
                  <a16:creationId xmlns:a16="http://schemas.microsoft.com/office/drawing/2014/main" id="{9A8FF3D5-63DF-4BA9-92B0-7FD5769D3F9F}"/>
                </a:ext>
              </a:extLst>
            </p:cNvPr>
            <p:cNvGrpSpPr>
              <a:grpSpLocks/>
            </p:cNvGrpSpPr>
            <p:nvPr/>
          </p:nvGrpSpPr>
          <p:grpSpPr bwMode="auto">
            <a:xfrm>
              <a:off x="336" y="1103"/>
              <a:ext cx="97" cy="2785"/>
              <a:chOff x="336" y="1103"/>
              <a:chExt cx="97" cy="2785"/>
            </a:xfrm>
          </p:grpSpPr>
          <p:sp useBgFill="1">
            <p:nvSpPr>
              <p:cNvPr id="1038" name="Rectangle 8">
                <a:extLst>
                  <a:ext uri="{FF2B5EF4-FFF2-40B4-BE49-F238E27FC236}">
                    <a16:creationId xmlns:a16="http://schemas.microsoft.com/office/drawing/2014/main" id="{5226516F-9D01-47D0-B79D-792CD49F7D8F}"/>
                  </a:ext>
                </a:extLst>
              </p:cNvPr>
              <p:cNvSpPr>
                <a:spLocks noChangeArrowheads="1"/>
              </p:cNvSpPr>
              <p:nvPr/>
            </p:nvSpPr>
            <p:spPr bwMode="auto">
              <a:xfrm>
                <a:off x="336" y="1104"/>
                <a:ext cx="96" cy="27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039" name="Freeform 9">
                <a:extLst>
                  <a:ext uri="{FF2B5EF4-FFF2-40B4-BE49-F238E27FC236}">
                    <a16:creationId xmlns:a16="http://schemas.microsoft.com/office/drawing/2014/main" id="{CA2B7FEA-0D09-4E09-B228-4D6DD8D6B872}"/>
                  </a:ext>
                </a:extLst>
              </p:cNvPr>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0" name="Freeform 10">
                <a:extLst>
                  <a:ext uri="{FF2B5EF4-FFF2-40B4-BE49-F238E27FC236}">
                    <a16:creationId xmlns:a16="http://schemas.microsoft.com/office/drawing/2014/main" id="{41FA4137-D529-4F9F-989F-D5D06AD67181}"/>
                  </a:ext>
                </a:extLst>
              </p:cNvPr>
              <p:cNvSpPr>
                <a:spLocks/>
              </p:cNvSpPr>
              <p:nvPr/>
            </p:nvSpPr>
            <p:spPr bwMode="auto">
              <a:xfrm>
                <a:off x="336" y="1103"/>
                <a:ext cx="97" cy="2785"/>
              </a:xfrm>
              <a:custGeom>
                <a:avLst/>
                <a:gdLst>
                  <a:gd name="T0" fmla="*/ 0 w 97"/>
                  <a:gd name="T1" fmla="*/ 2784 h 2785"/>
                  <a:gd name="T2" fmla="*/ 0 w 97"/>
                  <a:gd name="T3" fmla="*/ 0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4" name="Group 11">
              <a:extLst>
                <a:ext uri="{FF2B5EF4-FFF2-40B4-BE49-F238E27FC236}">
                  <a16:creationId xmlns:a16="http://schemas.microsoft.com/office/drawing/2014/main" id="{3C163192-BD3F-49A7-864F-1780970C718E}"/>
                </a:ext>
              </a:extLst>
            </p:cNvPr>
            <p:cNvGrpSpPr>
              <a:grpSpLocks/>
            </p:cNvGrpSpPr>
            <p:nvPr/>
          </p:nvGrpSpPr>
          <p:grpSpPr bwMode="auto">
            <a:xfrm>
              <a:off x="240" y="192"/>
              <a:ext cx="193" cy="721"/>
              <a:chOff x="240" y="192"/>
              <a:chExt cx="193" cy="721"/>
            </a:xfrm>
          </p:grpSpPr>
          <p:sp>
            <p:nvSpPr>
              <p:cNvPr id="1035" name="Rectangle 12">
                <a:extLst>
                  <a:ext uri="{FF2B5EF4-FFF2-40B4-BE49-F238E27FC236}">
                    <a16:creationId xmlns:a16="http://schemas.microsoft.com/office/drawing/2014/main" id="{6B929F37-8134-4284-A3A7-81BB25CB1774}"/>
                  </a:ext>
                </a:extLst>
              </p:cNvPr>
              <p:cNvSpPr>
                <a:spLocks noChangeArrowheads="1"/>
              </p:cNvSpPr>
              <p:nvPr/>
            </p:nvSpPr>
            <p:spPr bwMode="auto">
              <a:xfrm>
                <a:off x="240" y="192"/>
                <a:ext cx="192" cy="72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036" name="Freeform 13">
                <a:extLst>
                  <a:ext uri="{FF2B5EF4-FFF2-40B4-BE49-F238E27FC236}">
                    <a16:creationId xmlns:a16="http://schemas.microsoft.com/office/drawing/2014/main" id="{D680B0E5-BE5B-4CE0-A88F-D299BDEF7DB0}"/>
                  </a:ext>
                </a:extLst>
              </p:cNvPr>
              <p:cNvSpPr>
                <a:spLocks/>
              </p:cNvSpPr>
              <p:nvPr/>
            </p:nvSpPr>
            <p:spPr bwMode="auto">
              <a:xfrm>
                <a:off x="240" y="192"/>
                <a:ext cx="193" cy="721"/>
              </a:xfrm>
              <a:custGeom>
                <a:avLst/>
                <a:gdLst>
                  <a:gd name="T0" fmla="*/ 192 w 193"/>
                  <a:gd name="T1" fmla="*/ 0 h 721"/>
                  <a:gd name="T2" fmla="*/ 0 w 193"/>
                  <a:gd name="T3" fmla="*/ 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Freeform 14">
                <a:extLst>
                  <a:ext uri="{FF2B5EF4-FFF2-40B4-BE49-F238E27FC236}">
                    <a16:creationId xmlns:a16="http://schemas.microsoft.com/office/drawing/2014/main" id="{F72A6F0E-F342-4340-82EE-99FDF8173C8B}"/>
                  </a:ext>
                </a:extLst>
              </p:cNvPr>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027" name="Rectangle 15">
            <a:extLst>
              <a:ext uri="{FF2B5EF4-FFF2-40B4-BE49-F238E27FC236}">
                <a16:creationId xmlns:a16="http://schemas.microsoft.com/office/drawing/2014/main" id="{10F4307F-345A-4CA9-B1CC-531473E721C1}"/>
              </a:ext>
            </a:extLst>
          </p:cNvPr>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16">
            <a:extLst>
              <a:ext uri="{FF2B5EF4-FFF2-40B4-BE49-F238E27FC236}">
                <a16:creationId xmlns:a16="http://schemas.microsoft.com/office/drawing/2014/main" id="{7395B397-F171-4FB9-ABD1-FB9B6A56A91A}"/>
              </a:ext>
            </a:extLst>
          </p:cNvPr>
          <p:cNvSpPr>
            <a:spLocks noGrp="1" noChangeArrowheads="1"/>
          </p:cNvSpPr>
          <p:nvPr>
            <p:ph type="body" idx="1"/>
          </p:nvPr>
        </p:nvSpPr>
        <p:spPr bwMode="auto">
          <a:xfrm>
            <a:off x="838200" y="17510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21" name="Rectangle 17">
            <a:extLst>
              <a:ext uri="{FF2B5EF4-FFF2-40B4-BE49-F238E27FC236}">
                <a16:creationId xmlns:a16="http://schemas.microsoft.com/office/drawing/2014/main" id="{A4A49603-05E0-40DB-90D1-095970607336}"/>
              </a:ext>
            </a:extLst>
          </p:cNvPr>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atin typeface="Times New Roman" pitchFamily="18" charset="0"/>
                <a:ea typeface="+mn-ea"/>
              </a:defRPr>
            </a:lvl1pPr>
          </a:lstStyle>
          <a:p>
            <a:pPr>
              <a:defRPr/>
            </a:pPr>
            <a:endParaRPr lang="en-US"/>
          </a:p>
        </p:txBody>
      </p:sp>
      <p:sp>
        <p:nvSpPr>
          <p:cNvPr id="47122" name="Rectangle 18">
            <a:extLst>
              <a:ext uri="{FF2B5EF4-FFF2-40B4-BE49-F238E27FC236}">
                <a16:creationId xmlns:a16="http://schemas.microsoft.com/office/drawing/2014/main" id="{F2543353-FB75-4581-BB5E-1E8374F6B76D}"/>
              </a:ext>
            </a:extLst>
          </p:cNvPr>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ea typeface="+mn-ea"/>
              </a:defRPr>
            </a:lvl1pPr>
          </a:lstStyle>
          <a:p>
            <a:pPr>
              <a:defRPr/>
            </a:pPr>
            <a:endParaRPr lang="en-US"/>
          </a:p>
        </p:txBody>
      </p:sp>
      <p:sp>
        <p:nvSpPr>
          <p:cNvPr id="47123" name="Rectangle 19">
            <a:extLst>
              <a:ext uri="{FF2B5EF4-FFF2-40B4-BE49-F238E27FC236}">
                <a16:creationId xmlns:a16="http://schemas.microsoft.com/office/drawing/2014/main" id="{799DFA8C-01B4-4A61-8EE1-DCDD17DDF654}"/>
              </a:ext>
            </a:extLst>
          </p:cNvPr>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fld id="{32315065-ADF2-438C-8544-AFFA5D4D21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hdr="0" ftr="0" dt="0"/>
  <p:txStyles>
    <p:titleStyle>
      <a:lvl1pPr algn="l" rtl="0" eaLnBrk="0" fontAlgn="base" hangingPunct="0">
        <a:spcBef>
          <a:spcPct val="0"/>
        </a:spcBef>
        <a:spcAft>
          <a:spcPct val="0"/>
        </a:spcAft>
        <a:defRPr sz="36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600">
          <a:solidFill>
            <a:schemeClr val="tx2"/>
          </a:solidFill>
          <a:latin typeface="Comic Sans MS" pitchFamily="66" charset="0"/>
          <a:ea typeface="MS PGothic" panose="020B0600070205080204" pitchFamily="34" charset="-128"/>
        </a:defRPr>
      </a:lvl2pPr>
      <a:lvl3pPr algn="l" rtl="0" eaLnBrk="0" fontAlgn="base" hangingPunct="0">
        <a:spcBef>
          <a:spcPct val="0"/>
        </a:spcBef>
        <a:spcAft>
          <a:spcPct val="0"/>
        </a:spcAft>
        <a:defRPr sz="3600">
          <a:solidFill>
            <a:schemeClr val="tx2"/>
          </a:solidFill>
          <a:latin typeface="Comic Sans MS" pitchFamily="66" charset="0"/>
          <a:ea typeface="MS PGothic" panose="020B0600070205080204" pitchFamily="34" charset="-128"/>
        </a:defRPr>
      </a:lvl3pPr>
      <a:lvl4pPr algn="l" rtl="0" eaLnBrk="0" fontAlgn="base" hangingPunct="0">
        <a:spcBef>
          <a:spcPct val="0"/>
        </a:spcBef>
        <a:spcAft>
          <a:spcPct val="0"/>
        </a:spcAft>
        <a:defRPr sz="3600">
          <a:solidFill>
            <a:schemeClr val="tx2"/>
          </a:solidFill>
          <a:latin typeface="Comic Sans MS" pitchFamily="66" charset="0"/>
          <a:ea typeface="MS PGothic" panose="020B0600070205080204" pitchFamily="34" charset="-128"/>
        </a:defRPr>
      </a:lvl4pPr>
      <a:lvl5pPr algn="l" rtl="0" eaLnBrk="0" fontAlgn="base" hangingPunct="0">
        <a:spcBef>
          <a:spcPct val="0"/>
        </a:spcBef>
        <a:spcAft>
          <a:spcPct val="0"/>
        </a:spcAft>
        <a:defRPr sz="3600">
          <a:solidFill>
            <a:schemeClr val="tx2"/>
          </a:solidFill>
          <a:latin typeface="Comic Sans MS" pitchFamily="66" charset="0"/>
          <a:ea typeface="MS PGothic" panose="020B0600070205080204" pitchFamily="34" charset="-128"/>
        </a:defRPr>
      </a:lvl5pPr>
      <a:lvl6pPr marL="457200" algn="l" rtl="0" eaLnBrk="0" fontAlgn="base" hangingPunct="0">
        <a:spcBef>
          <a:spcPct val="0"/>
        </a:spcBef>
        <a:spcAft>
          <a:spcPct val="0"/>
        </a:spcAft>
        <a:defRPr sz="3600">
          <a:solidFill>
            <a:schemeClr val="tx2"/>
          </a:solidFill>
          <a:latin typeface="Comic Sans MS" pitchFamily="66" charset="0"/>
        </a:defRPr>
      </a:lvl6pPr>
      <a:lvl7pPr marL="914400" algn="l" rtl="0" eaLnBrk="0" fontAlgn="base" hangingPunct="0">
        <a:spcBef>
          <a:spcPct val="0"/>
        </a:spcBef>
        <a:spcAft>
          <a:spcPct val="0"/>
        </a:spcAft>
        <a:defRPr sz="3600">
          <a:solidFill>
            <a:schemeClr val="tx2"/>
          </a:solidFill>
          <a:latin typeface="Comic Sans MS" pitchFamily="66" charset="0"/>
        </a:defRPr>
      </a:lvl7pPr>
      <a:lvl8pPr marL="1371600" algn="l" rtl="0" eaLnBrk="0" fontAlgn="base" hangingPunct="0">
        <a:spcBef>
          <a:spcPct val="0"/>
        </a:spcBef>
        <a:spcAft>
          <a:spcPct val="0"/>
        </a:spcAft>
        <a:defRPr sz="3600">
          <a:solidFill>
            <a:schemeClr val="tx2"/>
          </a:solidFill>
          <a:latin typeface="Comic Sans MS" pitchFamily="66" charset="0"/>
        </a:defRPr>
      </a:lvl8pPr>
      <a:lvl9pPr marL="1828800" algn="l" rtl="0" eaLnBrk="0" fontAlgn="base" hangingPunct="0">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bg2"/>
        </a:buClr>
        <a:buSzPct val="75000"/>
        <a:buFont typeface="Monotype Sorts" charset="2"/>
        <a:buChar char="n"/>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bg2"/>
        </a:buClr>
        <a:buSzPct val="75000"/>
        <a:buFont typeface="Monotype Sorts" charset="2"/>
        <a:buChar char="l"/>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bg2"/>
        </a:buClr>
        <a:buSzPct val="75000"/>
        <a:buFont typeface="Monotype Sorts"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bg2"/>
        </a:buClr>
        <a:buSzPct val="75000"/>
        <a:buChar char="•"/>
        <a:defRPr sz="16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chemeClr val="bg2"/>
        </a:buClr>
        <a:buSzPct val="75000"/>
        <a:buChar char="•"/>
        <a:defRPr sz="16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16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16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4.bin"/><Relationship Id="rId18" Type="http://schemas.openxmlformats.org/officeDocument/2006/relationships/image" Target="../media/image26.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3.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22.wmf"/><Relationship Id="rId19" Type="http://schemas.openxmlformats.org/officeDocument/2006/relationships/oleObject" Target="../embeddings/oleObject17.bin"/><Relationship Id="rId4" Type="http://schemas.openxmlformats.org/officeDocument/2006/relationships/image" Target="../media/image19.wmf"/><Relationship Id="rId9" Type="http://schemas.openxmlformats.org/officeDocument/2006/relationships/oleObject" Target="../embeddings/oleObject12.bin"/><Relationship Id="rId14" Type="http://schemas.openxmlformats.org/officeDocument/2006/relationships/image" Target="../media/image2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19.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4.wmf"/><Relationship Id="rId5" Type="http://schemas.openxmlformats.org/officeDocument/2006/relationships/oleObject" Target="../embeddings/oleObject24.bin"/><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6.xml"/><Relationship Id="rId1" Type="http://schemas.openxmlformats.org/officeDocument/2006/relationships/vmlDrawing" Target="../drawings/vmlDrawing7.vml"/><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9.wmf"/><Relationship Id="rId5" Type="http://schemas.openxmlformats.org/officeDocument/2006/relationships/oleObject" Target="../embeddings/oleObject27.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6.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77.emf"/></Relationships>
</file>

<file path=ppt/slides/_rels/slide5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9.xml"/><Relationship Id="rId1" Type="http://schemas.openxmlformats.org/officeDocument/2006/relationships/vmlDrawing" Target="../drawings/vmlDrawing11.vml"/><Relationship Id="rId6" Type="http://schemas.openxmlformats.org/officeDocument/2006/relationships/image" Target="../media/image85.wmf"/><Relationship Id="rId5" Type="http://schemas.openxmlformats.org/officeDocument/2006/relationships/oleObject" Target="../embeddings/oleObject33.bin"/><Relationship Id="rId4" Type="http://schemas.openxmlformats.org/officeDocument/2006/relationships/image" Target="../media/image84.wmf"/></Relationships>
</file>

<file path=ppt/slides/_rels/slide68.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9.xml"/><Relationship Id="rId1" Type="http://schemas.openxmlformats.org/officeDocument/2006/relationships/vmlDrawing" Target="../drawings/vmlDrawing12.vml"/><Relationship Id="rId6" Type="http://schemas.openxmlformats.org/officeDocument/2006/relationships/image" Target="../media/image85.wmf"/><Relationship Id="rId5" Type="http://schemas.openxmlformats.org/officeDocument/2006/relationships/oleObject" Target="../embeddings/oleObject36.bin"/><Relationship Id="rId4" Type="http://schemas.openxmlformats.org/officeDocument/2006/relationships/image" Target="../media/image84.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87.wmf"/><Relationship Id="rId4" Type="http://schemas.openxmlformats.org/officeDocument/2006/relationships/oleObject" Target="../embeddings/oleObject38.bin"/></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AF550BDE-865D-414C-BA57-BFF0B15E596C}"/>
              </a:ext>
            </a:extLst>
          </p:cNvPr>
          <p:cNvSpPr>
            <a:spLocks noGrp="1" noChangeArrowheads="1"/>
          </p:cNvSpPr>
          <p:nvPr>
            <p:ph type="ctrTitle"/>
          </p:nvPr>
        </p:nvSpPr>
        <p:spPr>
          <a:xfrm>
            <a:off x="1055688" y="2222500"/>
            <a:ext cx="6935787" cy="942975"/>
          </a:xfrm>
          <a:noFill/>
        </p:spPr>
        <p:txBody>
          <a:bodyPr/>
          <a:lstStyle/>
          <a:p>
            <a:r>
              <a:rPr lang="en-US" altLang="en-US"/>
              <a:t>IBC, Modified IBC, SBC, and Site Specific Considerations</a:t>
            </a:r>
          </a:p>
        </p:txBody>
      </p:sp>
      <p:sp>
        <p:nvSpPr>
          <p:cNvPr id="24578" name="Rectangle 3">
            <a:extLst>
              <a:ext uri="{FF2B5EF4-FFF2-40B4-BE49-F238E27FC236}">
                <a16:creationId xmlns:a16="http://schemas.microsoft.com/office/drawing/2014/main" id="{EC80B002-F1D4-492C-B675-C8D53E1E9D66}"/>
              </a:ext>
            </a:extLst>
          </p:cNvPr>
          <p:cNvSpPr>
            <a:spLocks noGrp="1" noChangeArrowheads="1"/>
          </p:cNvSpPr>
          <p:nvPr>
            <p:ph type="subTitle" idx="1"/>
          </p:nvPr>
        </p:nvSpPr>
        <p:spPr>
          <a:noFill/>
        </p:spPr>
        <p:txBody>
          <a:bodyPr anchor="t"/>
          <a:lstStyle/>
          <a:p>
            <a:pPr>
              <a:buFont typeface="Monotype Sorts" charset="2"/>
              <a:buNone/>
            </a:pPr>
            <a:r>
              <a:rPr lang="en-US" altLang="en-US"/>
              <a:t>Shahram Pezeshk, Ph.D., P.E.</a:t>
            </a:r>
          </a:p>
          <a:p>
            <a:pPr>
              <a:buFont typeface="Monotype Sorts" charset="2"/>
              <a:buNone/>
            </a:pPr>
            <a:r>
              <a:rPr lang="en-US" altLang="en-US"/>
              <a:t>spezeshk@memphis.edu</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Slide Number Placeholder 6">
            <a:extLst>
              <a:ext uri="{FF2B5EF4-FFF2-40B4-BE49-F238E27FC236}">
                <a16:creationId xmlns:a16="http://schemas.microsoft.com/office/drawing/2014/main" id="{18FA4766-0F22-4766-867B-129B803718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D6037954-65F6-44D7-9410-26C2F4407CA2}" type="slidenum">
              <a:rPr lang="en-US" altLang="en-US" sz="1400"/>
              <a:pPr/>
              <a:t>10</a:t>
            </a:fld>
            <a:endParaRPr lang="en-US" altLang="en-US" sz="1400"/>
          </a:p>
        </p:txBody>
      </p:sp>
      <p:sp>
        <p:nvSpPr>
          <p:cNvPr id="44034" name="Rectangle 2">
            <a:extLst>
              <a:ext uri="{FF2B5EF4-FFF2-40B4-BE49-F238E27FC236}">
                <a16:creationId xmlns:a16="http://schemas.microsoft.com/office/drawing/2014/main" id="{D9DDA1FE-BDFE-40C4-8CDE-555A59E61B24}"/>
              </a:ext>
            </a:extLst>
          </p:cNvPr>
          <p:cNvSpPr>
            <a:spLocks noGrp="1" noChangeArrowheads="1"/>
          </p:cNvSpPr>
          <p:nvPr>
            <p:ph type="title"/>
          </p:nvPr>
        </p:nvSpPr>
        <p:spPr/>
        <p:txBody>
          <a:bodyPr/>
          <a:lstStyle/>
          <a:p>
            <a:r>
              <a:rPr lang="en-US" altLang="en-US"/>
              <a:t>NEHRP-94</a:t>
            </a:r>
          </a:p>
        </p:txBody>
      </p:sp>
      <p:pic>
        <p:nvPicPr>
          <p:cNvPr id="44035" name="Picture 3" descr="fig1">
            <a:extLst>
              <a:ext uri="{FF2B5EF4-FFF2-40B4-BE49-F238E27FC236}">
                <a16:creationId xmlns:a16="http://schemas.microsoft.com/office/drawing/2014/main" id="{D9012654-869F-4636-BB9A-737616CC1067}"/>
              </a:ext>
            </a:extLst>
          </p:cNvPr>
          <p:cNvPicPr>
            <a:picLocks noGrp="1" noChangeAspect="1" noChangeArrowheads="1"/>
          </p:cNvPicPr>
          <p:nvPr>
            <p:ph type="chart"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114800" cy="4114800"/>
          </a:xfrm>
        </p:spPr>
      </p:pic>
      <p:sp>
        <p:nvSpPr>
          <p:cNvPr id="44036" name="Rectangle 4">
            <a:extLst>
              <a:ext uri="{FF2B5EF4-FFF2-40B4-BE49-F238E27FC236}">
                <a16:creationId xmlns:a16="http://schemas.microsoft.com/office/drawing/2014/main" id="{5EEE7E89-C03B-4CDA-8678-6F01646F3BFD}"/>
              </a:ext>
            </a:extLst>
          </p:cNvPr>
          <p:cNvSpPr>
            <a:spLocks noGrp="1" noChangeArrowheads="1"/>
          </p:cNvSpPr>
          <p:nvPr>
            <p:ph type="body" sz="half" idx="1"/>
          </p:nvPr>
        </p:nvSpPr>
        <p:spPr>
          <a:xfrm>
            <a:off x="609600" y="1676400"/>
            <a:ext cx="3810000" cy="4114800"/>
          </a:xfrm>
        </p:spPr>
        <p:txBody>
          <a:bodyPr/>
          <a:lstStyle/>
          <a:p>
            <a:r>
              <a:rPr lang="en-US" altLang="en-US" sz="1600"/>
              <a:t>The ratio (for a 5% damping spectrum) of the spectral response at the appropriate period to </a:t>
            </a:r>
            <a:r>
              <a:rPr lang="en-US" altLang="en-US" sz="1600" b="1">
                <a:solidFill>
                  <a:schemeClr val="hlink"/>
                </a:solidFill>
              </a:rPr>
              <a:t>EPA</a:t>
            </a:r>
            <a:r>
              <a:rPr lang="en-US" altLang="en-US" sz="1600"/>
              <a:t> or the </a:t>
            </a:r>
            <a:r>
              <a:rPr lang="en-US" altLang="en-US" sz="1600" b="1">
                <a:solidFill>
                  <a:srgbClr val="00CC00"/>
                </a:solidFill>
              </a:rPr>
              <a:t>EPV</a:t>
            </a:r>
            <a:r>
              <a:rPr lang="en-US" altLang="en-US" sz="1600"/>
              <a:t> is set at a standard value of 2.5 in both cases. </a:t>
            </a:r>
          </a:p>
          <a:p>
            <a:endParaRPr lang="en-US" altLang="en-US" sz="1600"/>
          </a:p>
          <a:p>
            <a:r>
              <a:rPr lang="en-US" altLang="en-US" sz="1600"/>
              <a:t>According to NEHRP 94, the effective peak acceleration (</a:t>
            </a:r>
            <a:r>
              <a:rPr lang="en-US" altLang="en-US" sz="1600" b="1" i="1">
                <a:solidFill>
                  <a:schemeClr val="hlink"/>
                </a:solidFill>
              </a:rPr>
              <a:t>A</a:t>
            </a:r>
            <a:r>
              <a:rPr lang="en-US" altLang="en-US" sz="1600" b="1" i="1" baseline="-25000">
                <a:solidFill>
                  <a:schemeClr val="hlink"/>
                </a:solidFill>
              </a:rPr>
              <a:t>a</a:t>
            </a:r>
            <a:r>
              <a:rPr lang="en-US" altLang="en-US" sz="1600"/>
              <a:t>) may be determined by dividing map values of the maximum 0.3 second (3 Hz) spectral response acceleration by 2.5.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a:extLst>
              <a:ext uri="{FF2B5EF4-FFF2-40B4-BE49-F238E27FC236}">
                <a16:creationId xmlns:a16="http://schemas.microsoft.com/office/drawing/2014/main" id="{C90EEA6D-BD90-4E11-94E7-C6DB10DFD0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C6D53F3A-23F7-47F5-BAA1-1807D4185AA2}" type="slidenum">
              <a:rPr lang="en-US" altLang="en-US" sz="1400"/>
              <a:pPr/>
              <a:t>11</a:t>
            </a:fld>
            <a:endParaRPr lang="en-US" altLang="en-US" sz="1400"/>
          </a:p>
        </p:txBody>
      </p:sp>
      <p:sp>
        <p:nvSpPr>
          <p:cNvPr id="45058" name="Rectangle 2">
            <a:extLst>
              <a:ext uri="{FF2B5EF4-FFF2-40B4-BE49-F238E27FC236}">
                <a16:creationId xmlns:a16="http://schemas.microsoft.com/office/drawing/2014/main" id="{FFA9F0E6-661B-4AE5-A4EB-756432CB75A7}"/>
              </a:ext>
            </a:extLst>
          </p:cNvPr>
          <p:cNvSpPr>
            <a:spLocks noGrp="1" noChangeArrowheads="1"/>
          </p:cNvSpPr>
          <p:nvPr>
            <p:ph type="title"/>
          </p:nvPr>
        </p:nvSpPr>
        <p:spPr/>
        <p:txBody>
          <a:bodyPr/>
          <a:lstStyle/>
          <a:p>
            <a:r>
              <a:rPr lang="en-US" altLang="en-US"/>
              <a:t>SBC Table 1607.3.1 Site Coefficients</a:t>
            </a:r>
          </a:p>
        </p:txBody>
      </p:sp>
      <p:graphicFrame>
        <p:nvGraphicFramePr>
          <p:cNvPr id="322563" name="Group 3">
            <a:extLst>
              <a:ext uri="{FF2B5EF4-FFF2-40B4-BE49-F238E27FC236}">
                <a16:creationId xmlns:a16="http://schemas.microsoft.com/office/drawing/2014/main" id="{957D7B90-DA0C-4A89-B534-042DEC2AA0FA}"/>
              </a:ext>
            </a:extLst>
          </p:cNvPr>
          <p:cNvGraphicFramePr>
            <a:graphicFrameLocks noGrp="1"/>
          </p:cNvGraphicFramePr>
          <p:nvPr>
            <p:ph type="tbl" idx="1"/>
          </p:nvPr>
        </p:nvGraphicFramePr>
        <p:xfrm>
          <a:off x="914400" y="1546225"/>
          <a:ext cx="7772400" cy="4648392"/>
        </p:xfrm>
        <a:graphic>
          <a:graphicData uri="http://schemas.openxmlformats.org/drawingml/2006/table">
            <a:tbl>
              <a:tblPr/>
              <a:tblGrid>
                <a:gridCol w="1196975">
                  <a:extLst>
                    <a:ext uri="{9D8B030D-6E8A-4147-A177-3AD203B41FA5}">
                      <a16:colId xmlns:a16="http://schemas.microsoft.com/office/drawing/2014/main" val="2941870236"/>
                    </a:ext>
                  </a:extLst>
                </a:gridCol>
                <a:gridCol w="5027613">
                  <a:extLst>
                    <a:ext uri="{9D8B030D-6E8A-4147-A177-3AD203B41FA5}">
                      <a16:colId xmlns:a16="http://schemas.microsoft.com/office/drawing/2014/main" val="2457049520"/>
                    </a:ext>
                  </a:extLst>
                </a:gridCol>
                <a:gridCol w="1547812">
                  <a:extLst>
                    <a:ext uri="{9D8B030D-6E8A-4147-A177-3AD203B41FA5}">
                      <a16:colId xmlns:a16="http://schemas.microsoft.com/office/drawing/2014/main" val="171537993"/>
                    </a:ext>
                  </a:extLst>
                </a:gridCol>
              </a:tblGrid>
              <a:tr h="749300">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8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Soil Profile Type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8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Description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8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Site</a:t>
                      </a: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8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Coefficient</a:t>
                      </a: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800" b="1"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1081907"/>
                  </a:ext>
                </a:extLst>
              </a:tr>
              <a:tr h="906463">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a:t>
                      </a:r>
                      <a:r>
                        <a:rPr kumimoji="0" lang="en-US" altLang="en-US" sz="20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1</a:t>
                      </a:r>
                      <a:endPar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 soil profile with either:</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Rock of any characteristics, either shake-like or crystalline in nature, which has a shear wave velocity of greater than 2,500 ft/sec or stiff soil conditions where the soil depth is less than 200 ft and the soil types overlaying rock are stable deposits of sands, gravels or stiff clays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0638899"/>
                  </a:ext>
                </a:extLst>
              </a:tr>
              <a:tr h="904875">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a:t>
                      </a:r>
                      <a:r>
                        <a:rPr kumimoji="0" lang="en-US" altLang="en-US" sz="20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2</a:t>
                      </a:r>
                      <a:endPar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endPar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 soil profile with deep cohesionless or stiff clay conditions, where the soil depth exceeds 200 ft and soil types overlaying rock are stable deposits of sands, gravels, or stiff clay.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6420007"/>
                  </a:ext>
                </a:extLst>
              </a:tr>
              <a:tr h="906463">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a:t>
                      </a:r>
                      <a:r>
                        <a:rPr kumimoji="0" lang="en-US" altLang="en-US" sz="20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3</a:t>
                      </a:r>
                      <a:endPar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endPar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 soil profile containing 20 to 40 ft in thickness of soft to medium stiff clays with or without intervening layers of cohesionless soils.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2398114"/>
                  </a:ext>
                </a:extLst>
              </a:tr>
              <a:tr h="906463">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S</a:t>
                      </a:r>
                      <a:r>
                        <a:rPr kumimoji="0" lang="en-US" altLang="en-US" sz="2000" b="0" i="0" u="none" strike="noStrike" cap="none" normalizeH="0" baseline="-25000">
                          <a:ln>
                            <a:noFill/>
                          </a:ln>
                          <a:solidFill>
                            <a:schemeClr val="tx1"/>
                          </a:solidFill>
                          <a:effectLst/>
                          <a:latin typeface="Comic Sans MS" panose="030F0702030302020204" pitchFamily="66" charset="0"/>
                          <a:ea typeface="MS PGothic" panose="020B0600070205080204" pitchFamily="34" charset="-128"/>
                        </a:rPr>
                        <a:t>4</a:t>
                      </a:r>
                      <a:endPar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endPar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1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A soil profile characterized by a shear wave velocity of less than 500 feet per second containing more than 40 ft of soft clay.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1pPr>
                      <a:lvl2pPr marL="742950" indent="-285750" algn="l">
                        <a:spcBef>
                          <a:spcPct val="20000"/>
                        </a:spcBef>
                        <a:buClr>
                          <a:schemeClr val="bg2"/>
                        </a:buClr>
                        <a:buSzPct val="75000"/>
                        <a:buFont typeface="Monotype Sorts" charset="2"/>
                        <a:defRPr sz="2000">
                          <a:solidFill>
                            <a:schemeClr val="tx1"/>
                          </a:solidFill>
                          <a:latin typeface="Comic Sans MS" panose="030F0702030302020204" pitchFamily="66" charset="0"/>
                          <a:ea typeface="MS PGothic" panose="020B0600070205080204" pitchFamily="34" charset="-128"/>
                        </a:defRPr>
                      </a:lvl2pPr>
                      <a:lvl3pPr marL="1143000" indent="-228600" algn="l">
                        <a:spcBef>
                          <a:spcPct val="20000"/>
                        </a:spcBef>
                        <a:buClr>
                          <a:schemeClr val="bg2"/>
                        </a:buClr>
                        <a:buSzPct val="75000"/>
                        <a:buFont typeface="Monotype Sorts" charset="2"/>
                        <a:defRPr>
                          <a:solidFill>
                            <a:schemeClr val="tx1"/>
                          </a:solidFill>
                          <a:latin typeface="Comic Sans MS" panose="030F0702030302020204" pitchFamily="66" charset="0"/>
                          <a:ea typeface="MS PGothic" panose="020B0600070205080204" pitchFamily="34" charset="-128"/>
                        </a:defRPr>
                      </a:lvl3pPr>
                      <a:lvl4pPr marL="1600200" indent="-228600" algn="l">
                        <a:spcBef>
                          <a:spcPct val="20000"/>
                        </a:spcBef>
                        <a:buClr>
                          <a:schemeClr val="bg2"/>
                        </a:buClr>
                        <a:buSzPct val="75000"/>
                        <a:defRPr>
                          <a:solidFill>
                            <a:schemeClr val="tx1"/>
                          </a:solidFill>
                          <a:latin typeface="Comic Sans MS" panose="030F0702030302020204" pitchFamily="66" charset="0"/>
                          <a:ea typeface="MS PGothic" panose="020B0600070205080204" pitchFamily="34" charset="-128"/>
                        </a:defRPr>
                      </a:lvl4pPr>
                      <a:lvl5pPr marL="2057400" indent="-228600" algn="l">
                        <a:spcBef>
                          <a:spcPct val="20000"/>
                        </a:spcBef>
                        <a:buClr>
                          <a:schemeClr val="bg2"/>
                        </a:buClr>
                        <a:buSzPct val="75000"/>
                        <a:defRPr sz="1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lr>
                          <a:schemeClr val="bg2"/>
                        </a:buClr>
                        <a:buSzPct val="75000"/>
                        <a:defRPr sz="1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charset="2"/>
                        <a:buNone/>
                        <a:tabLst/>
                      </a:pPr>
                      <a:r>
                        <a:rPr kumimoji="0" lang="en-US" altLang="en-US" sz="2000" b="0" i="0" u="none" strike="noStrike" cap="none" normalizeH="0" baseline="0">
                          <a:ln>
                            <a:noFill/>
                          </a:ln>
                          <a:solidFill>
                            <a:schemeClr val="tx1"/>
                          </a:solidFill>
                          <a:effectLst/>
                          <a:latin typeface="Comic Sans MS" panose="030F0702030302020204" pitchFamily="66" charset="0"/>
                          <a:ea typeface="MS PGothic" panose="020B0600070205080204" pitchFamily="34" charset="-128"/>
                        </a:rPr>
                        <a:t>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119346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a:extLst>
              <a:ext uri="{FF2B5EF4-FFF2-40B4-BE49-F238E27FC236}">
                <a16:creationId xmlns:a16="http://schemas.microsoft.com/office/drawing/2014/main" id="{BC5C3815-331B-4182-86F8-6D7C71529D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CB60D7A9-7FBF-4C02-BE16-388C6FA0D731}" type="slidenum">
              <a:rPr lang="en-US" altLang="en-US" sz="1400"/>
              <a:pPr/>
              <a:t>12</a:t>
            </a:fld>
            <a:endParaRPr lang="en-US" altLang="en-US" sz="1400"/>
          </a:p>
        </p:txBody>
      </p:sp>
      <p:sp>
        <p:nvSpPr>
          <p:cNvPr id="46082" name="Rectangle 2">
            <a:extLst>
              <a:ext uri="{FF2B5EF4-FFF2-40B4-BE49-F238E27FC236}">
                <a16:creationId xmlns:a16="http://schemas.microsoft.com/office/drawing/2014/main" id="{6D995790-E8BD-4D3C-B616-78A25EC8144C}"/>
              </a:ext>
            </a:extLst>
          </p:cNvPr>
          <p:cNvSpPr>
            <a:spLocks noGrp="1" noChangeArrowheads="1"/>
          </p:cNvSpPr>
          <p:nvPr>
            <p:ph type="title"/>
          </p:nvPr>
        </p:nvSpPr>
        <p:spPr/>
        <p:txBody>
          <a:bodyPr/>
          <a:lstStyle/>
          <a:p>
            <a:pPr>
              <a:lnSpc>
                <a:spcPct val="90000"/>
              </a:lnSpc>
            </a:pPr>
            <a:r>
              <a:rPr lang="en-US" altLang="en-US" sz="2400"/>
              <a:t>Acceleration Spectra for Different Site Conditions</a:t>
            </a:r>
            <a:endParaRPr lang="en-US" altLang="en-US"/>
          </a:p>
        </p:txBody>
      </p:sp>
      <p:pic>
        <p:nvPicPr>
          <p:cNvPr id="46083" name="Picture 3">
            <a:extLst>
              <a:ext uri="{FF2B5EF4-FFF2-40B4-BE49-F238E27FC236}">
                <a16:creationId xmlns:a16="http://schemas.microsoft.com/office/drawing/2014/main" id="{8454CA79-A730-4BE9-9A3C-17DB80282F86}"/>
              </a:ext>
            </a:extLst>
          </p:cNvPr>
          <p:cNvPicPr>
            <a:picLocks noGrp="1" noChangeAspect="1" noChangeArrowheads="1"/>
          </p:cNvPicPr>
          <p:nvPr>
            <p:ph type="chart" sz="half" idx="2"/>
          </p:nvPr>
        </p:nvPicPr>
        <p:blipFill>
          <a:blip r:embed="rId2">
            <a:extLst>
              <a:ext uri="{28A0092B-C50C-407E-A947-70E740481C1C}">
                <a14:useLocalDpi xmlns:a14="http://schemas.microsoft.com/office/drawing/2010/main" val="0"/>
              </a:ext>
            </a:extLst>
          </a:blip>
          <a:srcRect b="45163"/>
          <a:stretch>
            <a:fillRect/>
          </a:stretch>
        </p:blipFill>
        <p:spPr>
          <a:xfrm>
            <a:off x="696913" y="1563688"/>
            <a:ext cx="4754562" cy="2816225"/>
          </a:xfrm>
          <a:noFill/>
        </p:spPr>
      </p:pic>
      <p:pic>
        <p:nvPicPr>
          <p:cNvPr id="46084" name="Picture 4">
            <a:extLst>
              <a:ext uri="{FF2B5EF4-FFF2-40B4-BE49-F238E27FC236}">
                <a16:creationId xmlns:a16="http://schemas.microsoft.com/office/drawing/2014/main" id="{A4F55239-2C14-41EA-A550-54D752A4B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732"/>
          <a:stretch>
            <a:fillRect/>
          </a:stretch>
        </p:blipFill>
        <p:spPr bwMode="auto">
          <a:xfrm>
            <a:off x="4308475" y="4081463"/>
            <a:ext cx="4575175"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a:extLst>
              <a:ext uri="{FF2B5EF4-FFF2-40B4-BE49-F238E27FC236}">
                <a16:creationId xmlns:a16="http://schemas.microsoft.com/office/drawing/2014/main" id="{4B1586EF-8CB8-4CEA-A2B8-9AC2517982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C884D846-80C0-452F-8956-B2DD2EE80875}" type="slidenum">
              <a:rPr lang="en-US" altLang="en-US" sz="1400"/>
              <a:pPr/>
              <a:t>13</a:t>
            </a:fld>
            <a:endParaRPr lang="en-US" altLang="en-US" sz="1400"/>
          </a:p>
        </p:txBody>
      </p:sp>
      <p:sp>
        <p:nvSpPr>
          <p:cNvPr id="47106" name="Rectangle 2">
            <a:extLst>
              <a:ext uri="{FF2B5EF4-FFF2-40B4-BE49-F238E27FC236}">
                <a16:creationId xmlns:a16="http://schemas.microsoft.com/office/drawing/2014/main" id="{EC6DBEA4-6DDA-4FAC-9A4C-ADC16EA0B613}"/>
              </a:ext>
            </a:extLst>
          </p:cNvPr>
          <p:cNvSpPr>
            <a:spLocks noGrp="1" noChangeArrowheads="1"/>
          </p:cNvSpPr>
          <p:nvPr>
            <p:ph type="title"/>
          </p:nvPr>
        </p:nvSpPr>
        <p:spPr/>
        <p:txBody>
          <a:bodyPr/>
          <a:lstStyle/>
          <a:p>
            <a:r>
              <a:rPr lang="en-US" altLang="en-US" dirty="0"/>
              <a:t>IBC</a:t>
            </a:r>
            <a:br>
              <a:rPr lang="en-US" altLang="en-US" dirty="0"/>
            </a:br>
            <a:r>
              <a:rPr lang="en-US" altLang="en-US" dirty="0"/>
              <a:t>Classification of Buildings</a:t>
            </a:r>
          </a:p>
        </p:txBody>
      </p:sp>
      <p:grpSp>
        <p:nvGrpSpPr>
          <p:cNvPr id="47107" name="Group 3">
            <a:extLst>
              <a:ext uri="{FF2B5EF4-FFF2-40B4-BE49-F238E27FC236}">
                <a16:creationId xmlns:a16="http://schemas.microsoft.com/office/drawing/2014/main" id="{79D047A6-BFB8-46EA-B749-4CD35ACB5180}"/>
              </a:ext>
            </a:extLst>
          </p:cNvPr>
          <p:cNvGrpSpPr>
            <a:grpSpLocks/>
          </p:cNvGrpSpPr>
          <p:nvPr/>
        </p:nvGrpSpPr>
        <p:grpSpPr bwMode="auto">
          <a:xfrm>
            <a:off x="0" y="1749425"/>
            <a:ext cx="8875713" cy="4513263"/>
            <a:chOff x="-204" y="286"/>
            <a:chExt cx="6176" cy="3182"/>
          </a:xfrm>
        </p:grpSpPr>
        <p:pic>
          <p:nvPicPr>
            <p:cNvPr id="47108" name="Picture 4" descr="table1604_2">
              <a:extLst>
                <a:ext uri="{FF2B5EF4-FFF2-40B4-BE49-F238E27FC236}">
                  <a16:creationId xmlns:a16="http://schemas.microsoft.com/office/drawing/2014/main" id="{B7F479C6-6BB7-4528-BB46-D6A98A36F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 y="852"/>
              <a:ext cx="6168"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table1604_1">
              <a:extLst>
                <a:ext uri="{FF2B5EF4-FFF2-40B4-BE49-F238E27FC236}">
                  <a16:creationId xmlns:a16="http://schemas.microsoft.com/office/drawing/2014/main" id="{6C4B8187-34B4-4826-839A-1621A0185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 y="286"/>
              <a:ext cx="616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Slide Number Placeholder 5">
            <a:extLst>
              <a:ext uri="{FF2B5EF4-FFF2-40B4-BE49-F238E27FC236}">
                <a16:creationId xmlns:a16="http://schemas.microsoft.com/office/drawing/2014/main" id="{E27389FA-B6A0-4E2B-BBE8-045B15FE67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BD828359-CB9D-4750-93DA-71164E0B19D7}" type="slidenum">
              <a:rPr lang="en-US" altLang="en-US" sz="1400"/>
              <a:pPr/>
              <a:t>14</a:t>
            </a:fld>
            <a:endParaRPr lang="en-US" altLang="en-US" sz="1400"/>
          </a:p>
        </p:txBody>
      </p:sp>
      <p:sp>
        <p:nvSpPr>
          <p:cNvPr id="48130" name="Rectangle 2">
            <a:extLst>
              <a:ext uri="{FF2B5EF4-FFF2-40B4-BE49-F238E27FC236}">
                <a16:creationId xmlns:a16="http://schemas.microsoft.com/office/drawing/2014/main" id="{D91B70A7-1445-4683-A486-339B499CE0ED}"/>
              </a:ext>
            </a:extLst>
          </p:cNvPr>
          <p:cNvSpPr>
            <a:spLocks noGrp="1" noChangeArrowheads="1"/>
          </p:cNvSpPr>
          <p:nvPr>
            <p:ph type="title"/>
          </p:nvPr>
        </p:nvSpPr>
        <p:spPr/>
        <p:txBody>
          <a:bodyPr/>
          <a:lstStyle/>
          <a:p>
            <a:r>
              <a:rPr lang="en-US" altLang="en-US" sz="3200"/>
              <a:t>IBC2003 and NEHRP97</a:t>
            </a:r>
            <a:br>
              <a:rPr lang="en-US" altLang="en-US" sz="3200"/>
            </a:br>
            <a:r>
              <a:rPr lang="en-US" altLang="en-US" sz="3200"/>
              <a:t>Maximum Considered Earthquake Ground Motion</a:t>
            </a:r>
            <a:endParaRPr lang="en-US" altLang="en-US"/>
          </a:p>
        </p:txBody>
      </p:sp>
      <p:sp>
        <p:nvSpPr>
          <p:cNvPr id="325635" name="Rectangle 3">
            <a:extLst>
              <a:ext uri="{FF2B5EF4-FFF2-40B4-BE49-F238E27FC236}">
                <a16:creationId xmlns:a16="http://schemas.microsoft.com/office/drawing/2014/main" id="{81D815AA-BD17-4F7F-8346-D8F630AFC955}"/>
              </a:ext>
            </a:extLst>
          </p:cNvPr>
          <p:cNvSpPr>
            <a:spLocks noGrp="1" noChangeArrowheads="1"/>
          </p:cNvSpPr>
          <p:nvPr>
            <p:ph type="body" idx="1"/>
          </p:nvPr>
        </p:nvSpPr>
        <p:spPr>
          <a:xfrm>
            <a:off x="838200" y="1828800"/>
            <a:ext cx="7924800" cy="4419600"/>
          </a:xfrm>
        </p:spPr>
        <p:txBody>
          <a:bodyPr/>
          <a:lstStyle/>
          <a:p>
            <a:pPr>
              <a:buFont typeface="Monotype Sorts" pitchFamily="2" charset="2"/>
              <a:buChar char="n"/>
              <a:defRPr/>
            </a:pPr>
            <a:r>
              <a:rPr lang="en-US" sz="2000">
                <a:ea typeface="+mn-ea"/>
              </a:rPr>
              <a:t>It is intended to provide a uniform margin against collapse at the design ground motion.</a:t>
            </a:r>
          </a:p>
          <a:p>
            <a:pPr>
              <a:buFont typeface="Monotype Sorts" pitchFamily="2" charset="2"/>
              <a:buChar char="n"/>
              <a:defRPr/>
            </a:pPr>
            <a:endParaRPr lang="en-US" sz="2000">
              <a:ea typeface="+mn-ea"/>
            </a:endParaRPr>
          </a:p>
          <a:p>
            <a:pPr>
              <a:buFont typeface="Monotype Sorts" pitchFamily="2" charset="2"/>
              <a:buChar char="n"/>
              <a:defRPr/>
            </a:pPr>
            <a:r>
              <a:rPr lang="en-US" sz="2000">
                <a:ea typeface="+mn-ea"/>
              </a:rPr>
              <a:t>Ground motion hazards are defined in terms of </a:t>
            </a:r>
            <a:r>
              <a:rPr lang="en-US" sz="2000" i="1">
                <a:solidFill>
                  <a:schemeClr val="accent2"/>
                </a:solidFill>
                <a:effectLst>
                  <a:outerShdw blurRad="38100" dist="38100" dir="2700000" algn="tl">
                    <a:srgbClr val="C0C0C0"/>
                  </a:outerShdw>
                </a:effectLst>
                <a:ea typeface="+mn-ea"/>
              </a:rPr>
              <a:t>maximum considered earthquake</a:t>
            </a:r>
            <a:r>
              <a:rPr lang="en-US" sz="2000" i="1">
                <a:effectLst>
                  <a:outerShdw blurRad="38100" dist="38100" dir="2700000" algn="tl">
                    <a:srgbClr val="C0C0C0"/>
                  </a:outerShdw>
                </a:effectLst>
                <a:ea typeface="+mn-ea"/>
              </a:rPr>
              <a:t> ground motions</a:t>
            </a:r>
            <a:r>
              <a:rPr lang="en-US" sz="2000">
                <a:ea typeface="+mn-ea"/>
              </a:rPr>
              <a:t>.</a:t>
            </a:r>
          </a:p>
          <a:p>
            <a:pPr>
              <a:buFont typeface="Monotype Sorts" pitchFamily="2" charset="2"/>
              <a:buChar char="n"/>
              <a:defRPr/>
            </a:pPr>
            <a:endParaRPr lang="en-US" sz="2000">
              <a:ea typeface="+mn-ea"/>
            </a:endParaRPr>
          </a:p>
          <a:p>
            <a:pPr>
              <a:buFont typeface="Monotype Sorts" pitchFamily="2" charset="2"/>
              <a:buChar char="n"/>
              <a:defRPr/>
            </a:pPr>
            <a:r>
              <a:rPr lang="en-US" sz="2000" i="1">
                <a:ea typeface="+mn-ea"/>
              </a:rPr>
              <a:t>The </a:t>
            </a:r>
            <a:r>
              <a:rPr lang="en-US" sz="2000" i="1">
                <a:solidFill>
                  <a:schemeClr val="accent2"/>
                </a:solidFill>
                <a:effectLst>
                  <a:outerShdw blurRad="38100" dist="38100" dir="2700000" algn="tl">
                    <a:srgbClr val="C0C0C0"/>
                  </a:outerShdw>
                </a:effectLst>
                <a:ea typeface="+mn-ea"/>
              </a:rPr>
              <a:t>maximum considered earthquake</a:t>
            </a:r>
            <a:r>
              <a:rPr lang="en-US" sz="2000" i="1">
                <a:ea typeface="+mn-ea"/>
              </a:rPr>
              <a:t> ground motions</a:t>
            </a:r>
            <a:r>
              <a:rPr lang="en-US" sz="2000">
                <a:ea typeface="+mn-ea"/>
              </a:rPr>
              <a:t> are based on a set of rules that depend on the seismicity of an individual region.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a:extLst>
              <a:ext uri="{FF2B5EF4-FFF2-40B4-BE49-F238E27FC236}">
                <a16:creationId xmlns:a16="http://schemas.microsoft.com/office/drawing/2014/main" id="{C9932601-94B6-4450-923D-8A68FFBCBC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9A5DC938-8561-4CFD-958A-150ED4447B38}" type="slidenum">
              <a:rPr lang="en-US" altLang="en-US" sz="1400"/>
              <a:pPr/>
              <a:t>15</a:t>
            </a:fld>
            <a:endParaRPr lang="en-US" altLang="en-US" sz="1400"/>
          </a:p>
        </p:txBody>
      </p:sp>
      <p:sp>
        <p:nvSpPr>
          <p:cNvPr id="55298" name="Rectangle 2">
            <a:extLst>
              <a:ext uri="{FF2B5EF4-FFF2-40B4-BE49-F238E27FC236}">
                <a16:creationId xmlns:a16="http://schemas.microsoft.com/office/drawing/2014/main" id="{226B9D2A-D248-4E9F-8A49-25DE2974C611}"/>
              </a:ext>
            </a:extLst>
          </p:cNvPr>
          <p:cNvSpPr>
            <a:spLocks noGrp="1" noChangeArrowheads="1"/>
          </p:cNvSpPr>
          <p:nvPr>
            <p:ph type="title"/>
          </p:nvPr>
        </p:nvSpPr>
        <p:spPr/>
        <p:txBody>
          <a:bodyPr/>
          <a:lstStyle/>
          <a:p>
            <a:r>
              <a:rPr lang="en-US" altLang="en-US"/>
              <a:t>2% in 50 Years?    10% in 50 Years</a:t>
            </a:r>
            <a:br>
              <a:rPr lang="en-US" altLang="en-US"/>
            </a:br>
            <a:r>
              <a:rPr lang="en-US" altLang="en-US"/>
              <a:t>3% in 75 Years?</a:t>
            </a:r>
          </a:p>
        </p:txBody>
      </p:sp>
      <p:sp>
        <p:nvSpPr>
          <p:cNvPr id="55299" name="Rectangle 3">
            <a:extLst>
              <a:ext uri="{FF2B5EF4-FFF2-40B4-BE49-F238E27FC236}">
                <a16:creationId xmlns:a16="http://schemas.microsoft.com/office/drawing/2014/main" id="{899FCE14-9455-42C3-A03F-1D3D802FB50F}"/>
              </a:ext>
            </a:extLst>
          </p:cNvPr>
          <p:cNvSpPr>
            <a:spLocks noGrp="1" noChangeArrowheads="1"/>
          </p:cNvSpPr>
          <p:nvPr>
            <p:ph type="body" idx="1"/>
          </p:nvPr>
        </p:nvSpPr>
        <p:spPr>
          <a:xfrm>
            <a:off x="749300" y="1579563"/>
            <a:ext cx="7866063" cy="5045075"/>
          </a:xfrm>
        </p:spPr>
        <p:txBody>
          <a:bodyPr/>
          <a:lstStyle/>
          <a:p>
            <a:pPr>
              <a:lnSpc>
                <a:spcPct val="90000"/>
              </a:lnSpc>
              <a:buFont typeface="Monotype Sorts" charset="2"/>
              <a:buNone/>
            </a:pPr>
            <a:r>
              <a:rPr lang="en-US" altLang="en-US" sz="1600"/>
              <a:t>2% probability of exceedance in 50 years</a:t>
            </a:r>
          </a:p>
          <a:p>
            <a:pPr>
              <a:lnSpc>
                <a:spcPct val="90000"/>
              </a:lnSpc>
              <a:buFont typeface="Monotype Sorts" charset="2"/>
              <a:buNone/>
            </a:pPr>
            <a:endParaRPr lang="en-US" altLang="en-US" sz="1600"/>
          </a:p>
          <a:p>
            <a:pPr>
              <a:lnSpc>
                <a:spcPct val="90000"/>
              </a:lnSpc>
              <a:buFont typeface="Monotype Sorts" charset="2"/>
              <a:buNone/>
            </a:pPr>
            <a:endParaRPr lang="en-US" altLang="en-US" sz="1600"/>
          </a:p>
          <a:p>
            <a:pPr>
              <a:lnSpc>
                <a:spcPct val="90000"/>
              </a:lnSpc>
              <a:buFont typeface="Monotype Sorts" charset="2"/>
              <a:buNone/>
            </a:pPr>
            <a:endParaRPr lang="en-US" altLang="en-US" sz="1600"/>
          </a:p>
          <a:p>
            <a:pPr>
              <a:lnSpc>
                <a:spcPct val="90000"/>
              </a:lnSpc>
              <a:buFont typeface="Monotype Sorts" charset="2"/>
              <a:buNone/>
            </a:pPr>
            <a:endParaRPr lang="en-US" altLang="en-US" sz="1600"/>
          </a:p>
          <a:p>
            <a:pPr>
              <a:lnSpc>
                <a:spcPct val="90000"/>
              </a:lnSpc>
              <a:buFont typeface="Monotype Sorts" charset="2"/>
              <a:buNone/>
            </a:pPr>
            <a:endParaRPr lang="en-US" altLang="en-US" sz="1600"/>
          </a:p>
          <a:p>
            <a:pPr>
              <a:lnSpc>
                <a:spcPct val="90000"/>
              </a:lnSpc>
              <a:buFont typeface="Monotype Sorts" charset="2"/>
              <a:buNone/>
            </a:pPr>
            <a:r>
              <a:rPr lang="en-US" altLang="en-US" sz="1600"/>
              <a:t>3% probability of exceedance in 75 years</a:t>
            </a:r>
          </a:p>
          <a:p>
            <a:pPr>
              <a:lnSpc>
                <a:spcPct val="90000"/>
              </a:lnSpc>
              <a:buFont typeface="Monotype Sorts" charset="2"/>
              <a:buNone/>
            </a:pPr>
            <a:endParaRPr lang="en-US" altLang="en-US" sz="1600"/>
          </a:p>
          <a:p>
            <a:pPr>
              <a:lnSpc>
                <a:spcPct val="90000"/>
              </a:lnSpc>
              <a:buFont typeface="Monotype Sorts" charset="2"/>
              <a:buNone/>
            </a:pPr>
            <a:endParaRPr lang="en-US" altLang="en-US" sz="1600"/>
          </a:p>
          <a:p>
            <a:pPr>
              <a:lnSpc>
                <a:spcPct val="90000"/>
              </a:lnSpc>
              <a:buFont typeface="Monotype Sorts" charset="2"/>
              <a:buNone/>
            </a:pPr>
            <a:endParaRPr lang="en-US" altLang="en-US" sz="1600"/>
          </a:p>
          <a:p>
            <a:pPr>
              <a:lnSpc>
                <a:spcPct val="90000"/>
              </a:lnSpc>
              <a:buFont typeface="Monotype Sorts" charset="2"/>
              <a:buNone/>
            </a:pPr>
            <a:endParaRPr lang="en-US" altLang="en-US" sz="1600"/>
          </a:p>
          <a:p>
            <a:pPr>
              <a:lnSpc>
                <a:spcPct val="90000"/>
              </a:lnSpc>
              <a:buFont typeface="Monotype Sorts" charset="2"/>
              <a:buNone/>
            </a:pPr>
            <a:endParaRPr lang="en-US" altLang="en-US" sz="1600"/>
          </a:p>
          <a:p>
            <a:pPr>
              <a:lnSpc>
                <a:spcPct val="90000"/>
              </a:lnSpc>
              <a:buFont typeface="Monotype Sorts" charset="2"/>
              <a:buNone/>
            </a:pPr>
            <a:endParaRPr lang="en-US" altLang="en-US" sz="1600"/>
          </a:p>
          <a:p>
            <a:pPr>
              <a:lnSpc>
                <a:spcPct val="90000"/>
              </a:lnSpc>
              <a:buFont typeface="Monotype Sorts" charset="2"/>
              <a:buNone/>
            </a:pPr>
            <a:r>
              <a:rPr lang="en-US" altLang="en-US" sz="1600"/>
              <a:t>10% probability of exceedance in 50 years</a:t>
            </a:r>
          </a:p>
        </p:txBody>
      </p:sp>
      <p:grpSp>
        <p:nvGrpSpPr>
          <p:cNvPr id="2" name="Group 4">
            <a:extLst>
              <a:ext uri="{FF2B5EF4-FFF2-40B4-BE49-F238E27FC236}">
                <a16:creationId xmlns:a16="http://schemas.microsoft.com/office/drawing/2014/main" id="{0E3596D1-0756-4217-961C-0EA768AF9EA0}"/>
              </a:ext>
            </a:extLst>
          </p:cNvPr>
          <p:cNvGrpSpPr>
            <a:grpSpLocks/>
          </p:cNvGrpSpPr>
          <p:nvPr/>
        </p:nvGrpSpPr>
        <p:grpSpPr bwMode="auto">
          <a:xfrm>
            <a:off x="2022475" y="3884613"/>
            <a:ext cx="5346700" cy="1065212"/>
            <a:chOff x="816" y="1680"/>
            <a:chExt cx="3600" cy="864"/>
          </a:xfrm>
        </p:grpSpPr>
        <p:sp>
          <p:nvSpPr>
            <p:cNvPr id="55311" name="Rectangle 5">
              <a:extLst>
                <a:ext uri="{FF2B5EF4-FFF2-40B4-BE49-F238E27FC236}">
                  <a16:creationId xmlns:a16="http://schemas.microsoft.com/office/drawing/2014/main" id="{FB19A455-255A-4938-A7C5-ECBDE020F57A}"/>
                </a:ext>
              </a:extLst>
            </p:cNvPr>
            <p:cNvSpPr>
              <a:spLocks noChangeArrowheads="1"/>
            </p:cNvSpPr>
            <p:nvPr/>
          </p:nvSpPr>
          <p:spPr bwMode="auto">
            <a:xfrm>
              <a:off x="816" y="1680"/>
              <a:ext cx="3600" cy="864"/>
            </a:xfrm>
            <a:prstGeom prst="rect">
              <a:avLst/>
            </a:prstGeom>
            <a:solidFill>
              <a:srgbClr val="CCFFCC"/>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aphicFrame>
          <p:nvGraphicFramePr>
            <p:cNvPr id="55312" name="Object 6">
              <a:extLst>
                <a:ext uri="{FF2B5EF4-FFF2-40B4-BE49-F238E27FC236}">
                  <a16:creationId xmlns:a16="http://schemas.microsoft.com/office/drawing/2014/main" id="{13CF1B5F-D954-4476-A508-C8D52C323E78}"/>
                </a:ext>
              </a:extLst>
            </p:cNvPr>
            <p:cNvGraphicFramePr>
              <a:graphicFrameLocks noChangeAspect="1"/>
            </p:cNvGraphicFramePr>
            <p:nvPr/>
          </p:nvGraphicFramePr>
          <p:xfrm>
            <a:off x="864" y="1680"/>
            <a:ext cx="1056" cy="304"/>
          </p:xfrm>
          <a:graphic>
            <a:graphicData uri="http://schemas.openxmlformats.org/presentationml/2006/ole">
              <mc:AlternateContent xmlns:mc="http://schemas.openxmlformats.org/markup-compatibility/2006">
                <mc:Choice xmlns:v="urn:schemas-microsoft-com:vml" Requires="v">
                  <p:oleObj spid="_x0000_s55378" name="Equation" r:id="rId3" imgW="838200" imgH="241300" progId="Equation.DSMT4">
                    <p:embed/>
                  </p:oleObj>
                </mc:Choice>
                <mc:Fallback>
                  <p:oleObj name="Equation" r:id="rId3" imgW="838200" imgH="2413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1680"/>
                          <a:ext cx="1056"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13" name="Object 7">
              <a:extLst>
                <a:ext uri="{FF2B5EF4-FFF2-40B4-BE49-F238E27FC236}">
                  <a16:creationId xmlns:a16="http://schemas.microsoft.com/office/drawing/2014/main" id="{B4E730B8-489C-4A1C-84E6-F50561FE10D7}"/>
                </a:ext>
              </a:extLst>
            </p:cNvPr>
            <p:cNvGraphicFramePr>
              <a:graphicFrameLocks noChangeAspect="1"/>
            </p:cNvGraphicFramePr>
            <p:nvPr/>
          </p:nvGraphicFramePr>
          <p:xfrm>
            <a:off x="2064" y="1680"/>
            <a:ext cx="1120" cy="288"/>
          </p:xfrm>
          <a:graphic>
            <a:graphicData uri="http://schemas.openxmlformats.org/presentationml/2006/ole">
              <mc:AlternateContent xmlns:mc="http://schemas.openxmlformats.org/markup-compatibility/2006">
                <mc:Choice xmlns:v="urn:schemas-microsoft-com:vml" Requires="v">
                  <p:oleObj spid="_x0000_s55379" name="Equation" r:id="rId5" imgW="889000" imgH="228600" progId="Equation.DSMT4">
                    <p:embed/>
                  </p:oleObj>
                </mc:Choice>
                <mc:Fallback>
                  <p:oleObj name="Equation" r:id="rId5" imgW="889000" imgH="2286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1680"/>
                          <a:ext cx="112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14" name="Object 8">
              <a:extLst>
                <a:ext uri="{FF2B5EF4-FFF2-40B4-BE49-F238E27FC236}">
                  <a16:creationId xmlns:a16="http://schemas.microsoft.com/office/drawing/2014/main" id="{9621A4F8-076F-4E01-AB64-71F056D42A53}"/>
                </a:ext>
              </a:extLst>
            </p:cNvPr>
            <p:cNvGraphicFramePr>
              <a:graphicFrameLocks noChangeAspect="1"/>
            </p:cNvGraphicFramePr>
            <p:nvPr/>
          </p:nvGraphicFramePr>
          <p:xfrm>
            <a:off x="864" y="2016"/>
            <a:ext cx="3312" cy="496"/>
          </p:xfrm>
          <a:graphic>
            <a:graphicData uri="http://schemas.openxmlformats.org/presentationml/2006/ole">
              <mc:AlternateContent xmlns:mc="http://schemas.openxmlformats.org/markup-compatibility/2006">
                <mc:Choice xmlns:v="urn:schemas-microsoft-com:vml" Requires="v">
                  <p:oleObj spid="_x0000_s55380" name="Equation" r:id="rId7" imgW="2628900" imgH="393700" progId="Equation.DSMT4">
                    <p:embed/>
                  </p:oleObj>
                </mc:Choice>
                <mc:Fallback>
                  <p:oleObj name="Equation" r:id="rId7" imgW="2628900" imgH="3937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2016"/>
                          <a:ext cx="3312"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3" name="Group 9">
            <a:extLst>
              <a:ext uri="{FF2B5EF4-FFF2-40B4-BE49-F238E27FC236}">
                <a16:creationId xmlns:a16="http://schemas.microsoft.com/office/drawing/2014/main" id="{06160C61-563D-4B51-B5A2-17FDF9E66C1F}"/>
              </a:ext>
            </a:extLst>
          </p:cNvPr>
          <p:cNvGrpSpPr>
            <a:grpSpLocks/>
          </p:cNvGrpSpPr>
          <p:nvPr/>
        </p:nvGrpSpPr>
        <p:grpSpPr bwMode="auto">
          <a:xfrm>
            <a:off x="2022475" y="1960563"/>
            <a:ext cx="5384800" cy="1057275"/>
            <a:chOff x="816" y="2880"/>
            <a:chExt cx="3600" cy="864"/>
          </a:xfrm>
        </p:grpSpPr>
        <p:sp>
          <p:nvSpPr>
            <p:cNvPr id="55307" name="Rectangle 10">
              <a:extLst>
                <a:ext uri="{FF2B5EF4-FFF2-40B4-BE49-F238E27FC236}">
                  <a16:creationId xmlns:a16="http://schemas.microsoft.com/office/drawing/2014/main" id="{2361C167-F6E9-4E16-B306-70472DE48A7B}"/>
                </a:ext>
              </a:extLst>
            </p:cNvPr>
            <p:cNvSpPr>
              <a:spLocks noChangeArrowheads="1"/>
            </p:cNvSpPr>
            <p:nvPr/>
          </p:nvSpPr>
          <p:spPr bwMode="auto">
            <a:xfrm>
              <a:off x="816" y="2880"/>
              <a:ext cx="3600" cy="864"/>
            </a:xfrm>
            <a:prstGeom prst="rect">
              <a:avLst/>
            </a:prstGeom>
            <a:solidFill>
              <a:srgbClr val="FFCC66"/>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aphicFrame>
          <p:nvGraphicFramePr>
            <p:cNvPr id="55308" name="Object 11">
              <a:extLst>
                <a:ext uri="{FF2B5EF4-FFF2-40B4-BE49-F238E27FC236}">
                  <a16:creationId xmlns:a16="http://schemas.microsoft.com/office/drawing/2014/main" id="{98C185BE-2019-40DC-88B5-29211037754B}"/>
                </a:ext>
              </a:extLst>
            </p:cNvPr>
            <p:cNvGraphicFramePr>
              <a:graphicFrameLocks noChangeAspect="1"/>
            </p:cNvGraphicFramePr>
            <p:nvPr/>
          </p:nvGraphicFramePr>
          <p:xfrm>
            <a:off x="864" y="2880"/>
            <a:ext cx="1056" cy="304"/>
          </p:xfrm>
          <a:graphic>
            <a:graphicData uri="http://schemas.openxmlformats.org/presentationml/2006/ole">
              <mc:AlternateContent xmlns:mc="http://schemas.openxmlformats.org/markup-compatibility/2006">
                <mc:Choice xmlns:v="urn:schemas-microsoft-com:vml" Requires="v">
                  <p:oleObj spid="_x0000_s55381" name="Equation" r:id="rId9" imgW="838200" imgH="241300" progId="Equation.DSMT4">
                    <p:embed/>
                  </p:oleObj>
                </mc:Choice>
                <mc:Fallback>
                  <p:oleObj name="Equation" r:id="rId9" imgW="838200" imgH="2413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 y="2880"/>
                          <a:ext cx="1056"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09" name="Object 12">
              <a:extLst>
                <a:ext uri="{FF2B5EF4-FFF2-40B4-BE49-F238E27FC236}">
                  <a16:creationId xmlns:a16="http://schemas.microsoft.com/office/drawing/2014/main" id="{785084F6-E120-447D-89C5-E11783570A8D}"/>
                </a:ext>
              </a:extLst>
            </p:cNvPr>
            <p:cNvGraphicFramePr>
              <a:graphicFrameLocks noChangeAspect="1"/>
            </p:cNvGraphicFramePr>
            <p:nvPr/>
          </p:nvGraphicFramePr>
          <p:xfrm>
            <a:off x="2208" y="2880"/>
            <a:ext cx="1120" cy="288"/>
          </p:xfrm>
          <a:graphic>
            <a:graphicData uri="http://schemas.openxmlformats.org/presentationml/2006/ole">
              <mc:AlternateContent xmlns:mc="http://schemas.openxmlformats.org/markup-compatibility/2006">
                <mc:Choice xmlns:v="urn:schemas-microsoft-com:vml" Requires="v">
                  <p:oleObj spid="_x0000_s55382" name="Equation" r:id="rId11" imgW="889000" imgH="228600" progId="Equation.DSMT4">
                    <p:embed/>
                  </p:oleObj>
                </mc:Choice>
                <mc:Fallback>
                  <p:oleObj name="Equation" r:id="rId11" imgW="889000" imgH="2286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8" y="2880"/>
                          <a:ext cx="112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10" name="Object 13">
              <a:extLst>
                <a:ext uri="{FF2B5EF4-FFF2-40B4-BE49-F238E27FC236}">
                  <a16:creationId xmlns:a16="http://schemas.microsoft.com/office/drawing/2014/main" id="{615DE6A3-03D2-4A53-8019-1901F5BFE476}"/>
                </a:ext>
              </a:extLst>
            </p:cNvPr>
            <p:cNvGraphicFramePr>
              <a:graphicFrameLocks noChangeAspect="1"/>
            </p:cNvGraphicFramePr>
            <p:nvPr/>
          </p:nvGraphicFramePr>
          <p:xfrm>
            <a:off x="864" y="3216"/>
            <a:ext cx="3312" cy="496"/>
          </p:xfrm>
          <a:graphic>
            <a:graphicData uri="http://schemas.openxmlformats.org/presentationml/2006/ole">
              <mc:AlternateContent xmlns:mc="http://schemas.openxmlformats.org/markup-compatibility/2006">
                <mc:Choice xmlns:v="urn:schemas-microsoft-com:vml" Requires="v">
                  <p:oleObj spid="_x0000_s55383" name="Equation" r:id="rId13" imgW="2628900" imgH="393700" progId="Equation.DSMT4">
                    <p:embed/>
                  </p:oleObj>
                </mc:Choice>
                <mc:Fallback>
                  <p:oleObj name="Equation" r:id="rId13" imgW="2628900" imgH="39370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4" y="3216"/>
                          <a:ext cx="3312"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4" name="Group 14">
            <a:extLst>
              <a:ext uri="{FF2B5EF4-FFF2-40B4-BE49-F238E27FC236}">
                <a16:creationId xmlns:a16="http://schemas.microsoft.com/office/drawing/2014/main" id="{F47A6DA7-612A-4BEB-B260-504A75EECD64}"/>
              </a:ext>
            </a:extLst>
          </p:cNvPr>
          <p:cNvGrpSpPr>
            <a:grpSpLocks/>
          </p:cNvGrpSpPr>
          <p:nvPr/>
        </p:nvGrpSpPr>
        <p:grpSpPr bwMode="auto">
          <a:xfrm>
            <a:off x="2022475" y="5653088"/>
            <a:ext cx="5414963" cy="955675"/>
            <a:chOff x="816" y="2880"/>
            <a:chExt cx="3600" cy="864"/>
          </a:xfrm>
        </p:grpSpPr>
        <p:sp>
          <p:nvSpPr>
            <p:cNvPr id="55303" name="Rectangle 15">
              <a:extLst>
                <a:ext uri="{FF2B5EF4-FFF2-40B4-BE49-F238E27FC236}">
                  <a16:creationId xmlns:a16="http://schemas.microsoft.com/office/drawing/2014/main" id="{9D594C30-C54B-4AAE-8004-D3F22E19696E}"/>
                </a:ext>
              </a:extLst>
            </p:cNvPr>
            <p:cNvSpPr>
              <a:spLocks noChangeArrowheads="1"/>
            </p:cNvSpPr>
            <p:nvPr/>
          </p:nvSpPr>
          <p:spPr bwMode="auto">
            <a:xfrm>
              <a:off x="816" y="2880"/>
              <a:ext cx="3600" cy="864"/>
            </a:xfrm>
            <a:prstGeom prst="rect">
              <a:avLst/>
            </a:prstGeom>
            <a:solidFill>
              <a:srgbClr val="8F6FF7"/>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aphicFrame>
          <p:nvGraphicFramePr>
            <p:cNvPr id="55304" name="Object 16">
              <a:extLst>
                <a:ext uri="{FF2B5EF4-FFF2-40B4-BE49-F238E27FC236}">
                  <a16:creationId xmlns:a16="http://schemas.microsoft.com/office/drawing/2014/main" id="{C1686085-0463-4BB7-9C03-3F4716972FD5}"/>
                </a:ext>
              </a:extLst>
            </p:cNvPr>
            <p:cNvGraphicFramePr>
              <a:graphicFrameLocks noChangeAspect="1"/>
            </p:cNvGraphicFramePr>
            <p:nvPr/>
          </p:nvGraphicFramePr>
          <p:xfrm>
            <a:off x="864" y="2880"/>
            <a:ext cx="1056" cy="304"/>
          </p:xfrm>
          <a:graphic>
            <a:graphicData uri="http://schemas.openxmlformats.org/presentationml/2006/ole">
              <mc:AlternateContent xmlns:mc="http://schemas.openxmlformats.org/markup-compatibility/2006">
                <mc:Choice xmlns:v="urn:schemas-microsoft-com:vml" Requires="v">
                  <p:oleObj spid="_x0000_s55384" name="Equation" r:id="rId15" imgW="838200" imgH="241300" progId="Equation.DSMT4">
                    <p:embed/>
                  </p:oleObj>
                </mc:Choice>
                <mc:Fallback>
                  <p:oleObj name="Equation" r:id="rId15" imgW="838200" imgH="241300"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4" y="2880"/>
                          <a:ext cx="1056"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05" name="Object 17">
              <a:extLst>
                <a:ext uri="{FF2B5EF4-FFF2-40B4-BE49-F238E27FC236}">
                  <a16:creationId xmlns:a16="http://schemas.microsoft.com/office/drawing/2014/main" id="{E3FDAFEA-2E07-4F46-A48F-03C554A94137}"/>
                </a:ext>
              </a:extLst>
            </p:cNvPr>
            <p:cNvGraphicFramePr>
              <a:graphicFrameLocks noChangeAspect="1"/>
            </p:cNvGraphicFramePr>
            <p:nvPr/>
          </p:nvGraphicFramePr>
          <p:xfrm>
            <a:off x="2208" y="2880"/>
            <a:ext cx="1120" cy="288"/>
          </p:xfrm>
          <a:graphic>
            <a:graphicData uri="http://schemas.openxmlformats.org/presentationml/2006/ole">
              <mc:AlternateContent xmlns:mc="http://schemas.openxmlformats.org/markup-compatibility/2006">
                <mc:Choice xmlns:v="urn:schemas-microsoft-com:vml" Requires="v">
                  <p:oleObj spid="_x0000_s55385" name="Equation" r:id="rId17" imgW="889000" imgH="228600" progId="Equation.DSMT4">
                    <p:embed/>
                  </p:oleObj>
                </mc:Choice>
                <mc:Fallback>
                  <p:oleObj name="Equation" r:id="rId17" imgW="889000" imgH="228600" progId="Equation.DSMT4">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8" y="2880"/>
                          <a:ext cx="112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06" name="Object 18">
              <a:extLst>
                <a:ext uri="{FF2B5EF4-FFF2-40B4-BE49-F238E27FC236}">
                  <a16:creationId xmlns:a16="http://schemas.microsoft.com/office/drawing/2014/main" id="{FABB3857-00AB-4E4A-B07B-DCF6D1FF0407}"/>
                </a:ext>
              </a:extLst>
            </p:cNvPr>
            <p:cNvGraphicFramePr>
              <a:graphicFrameLocks noChangeAspect="1"/>
            </p:cNvGraphicFramePr>
            <p:nvPr/>
          </p:nvGraphicFramePr>
          <p:xfrm>
            <a:off x="912" y="3216"/>
            <a:ext cx="3216" cy="496"/>
          </p:xfrm>
          <a:graphic>
            <a:graphicData uri="http://schemas.openxmlformats.org/presentationml/2006/ole">
              <mc:AlternateContent xmlns:mc="http://schemas.openxmlformats.org/markup-compatibility/2006">
                <mc:Choice xmlns:v="urn:schemas-microsoft-com:vml" Requires="v">
                  <p:oleObj spid="_x0000_s55386" name="Equation" r:id="rId19" imgW="2552700" imgH="393700" progId="Equation.DSMT4">
                    <p:embed/>
                  </p:oleObj>
                </mc:Choice>
                <mc:Fallback>
                  <p:oleObj name="Equation" r:id="rId19" imgW="2552700" imgH="393700" progId="Equation.DSMT4">
                    <p:embed/>
                    <p:pic>
                      <p:nvPicPr>
                        <p:cNvPr id="0"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2" y="3216"/>
                          <a:ext cx="3216"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Slide Number Placeholder 6">
            <a:extLst>
              <a:ext uri="{FF2B5EF4-FFF2-40B4-BE49-F238E27FC236}">
                <a16:creationId xmlns:a16="http://schemas.microsoft.com/office/drawing/2014/main" id="{CA5DC007-BFA2-4D81-AF7E-6F97CF7F2E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0B965C6E-1C90-48C9-B0E6-16690B17E13C}" type="slidenum">
              <a:rPr lang="en-US" altLang="en-US" sz="1400"/>
              <a:pPr/>
              <a:t>16</a:t>
            </a:fld>
            <a:endParaRPr lang="en-US" altLang="en-US" sz="1400"/>
          </a:p>
        </p:txBody>
      </p:sp>
      <p:sp>
        <p:nvSpPr>
          <p:cNvPr id="56322" name="Rectangle 2">
            <a:extLst>
              <a:ext uri="{FF2B5EF4-FFF2-40B4-BE49-F238E27FC236}">
                <a16:creationId xmlns:a16="http://schemas.microsoft.com/office/drawing/2014/main" id="{8E6F565D-A31C-4F49-B5E9-582B69EBF61F}"/>
              </a:ext>
            </a:extLst>
          </p:cNvPr>
          <p:cNvSpPr>
            <a:spLocks noGrp="1" noChangeArrowheads="1"/>
          </p:cNvSpPr>
          <p:nvPr>
            <p:ph type="title"/>
          </p:nvPr>
        </p:nvSpPr>
        <p:spPr>
          <a:noFill/>
        </p:spPr>
        <p:txBody>
          <a:bodyPr/>
          <a:lstStyle/>
          <a:p>
            <a:r>
              <a:rPr lang="en-US" altLang="en-US" sz="2800"/>
              <a:t>Design Spectral Response Accelerations</a:t>
            </a:r>
            <a:br>
              <a:rPr lang="en-US" altLang="en-US" sz="2800"/>
            </a:br>
            <a:r>
              <a:rPr lang="en-US" altLang="en-US" sz="2800"/>
              <a:t>Maps, S</a:t>
            </a:r>
            <a:r>
              <a:rPr lang="en-US" altLang="en-US" sz="2800" baseline="-25000"/>
              <a:t>s</a:t>
            </a:r>
            <a:r>
              <a:rPr lang="en-US" altLang="en-US" sz="2800"/>
              <a:t> and S</a:t>
            </a:r>
            <a:r>
              <a:rPr lang="en-US" altLang="en-US" sz="2800" baseline="-25000"/>
              <a:t>1</a:t>
            </a:r>
            <a:endParaRPr lang="en-US" altLang="en-US"/>
          </a:p>
        </p:txBody>
      </p:sp>
      <p:sp>
        <p:nvSpPr>
          <p:cNvPr id="329731" name="Rectangle 3">
            <a:extLst>
              <a:ext uri="{FF2B5EF4-FFF2-40B4-BE49-F238E27FC236}">
                <a16:creationId xmlns:a16="http://schemas.microsoft.com/office/drawing/2014/main" id="{AC27170D-C879-4E3A-A967-3F9D91F118DF}"/>
              </a:ext>
            </a:extLst>
          </p:cNvPr>
          <p:cNvSpPr>
            <a:spLocks noGrp="1" noChangeArrowheads="1"/>
          </p:cNvSpPr>
          <p:nvPr>
            <p:ph type="body" sz="half" idx="1"/>
          </p:nvPr>
        </p:nvSpPr>
        <p:spPr>
          <a:xfrm>
            <a:off x="838200" y="1752600"/>
            <a:ext cx="7772400" cy="4495800"/>
          </a:xfrm>
          <a:noFill/>
        </p:spPr>
        <p:txBody>
          <a:bodyPr/>
          <a:lstStyle/>
          <a:p>
            <a:r>
              <a:rPr lang="en-US" altLang="en-US"/>
              <a:t>S</a:t>
            </a:r>
            <a:r>
              <a:rPr lang="en-US" altLang="en-US" baseline="-25000"/>
              <a:t>s</a:t>
            </a:r>
            <a:r>
              <a:rPr lang="en-US" altLang="en-US"/>
              <a:t> is the mapped value, from Map 1 of 5% damped maximum considered earthquake spectral response acceleration, for short period structures founded on Class B, firm rock, sites.</a:t>
            </a:r>
          </a:p>
          <a:p>
            <a:endParaRPr lang="en-US" altLang="en-US"/>
          </a:p>
          <a:p>
            <a:r>
              <a:rPr lang="en-US" altLang="en-US"/>
              <a:t>The short period acceleration has been determined at a period of 0.2 seconds.</a:t>
            </a:r>
            <a:endParaRPr lang="en-US" altLang="en-US"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blinds(horizontal)">
                                      <p:cBhvr>
                                        <p:cTn id="7" dur="500"/>
                                        <p:tgtEl>
                                          <p:spTgt spid="329731">
                                            <p:txEl>
                                              <p:pRg st="0" end="0"/>
                                            </p:txEl>
                                          </p:spTgt>
                                        </p:tgtEl>
                                      </p:cBhvr>
                                    </p:animEffect>
                                  </p:childTnLst>
                                  <p:subTnLst>
                                    <p:animClr clrSpc="rgb" dir="cw">
                                      <p:cBhvr override="childStyle">
                                        <p:cTn dur="1" fill="hold" display="0" masterRel="nextClick" afterEffect="1"/>
                                        <p:tgtEl>
                                          <p:spTgt spid="329731">
                                            <p:txEl>
                                              <p:pRg st="0" end="0"/>
                                            </p:txEl>
                                          </p:spTgt>
                                        </p:tgtEl>
                                        <p:attrNameLst>
                                          <p:attrName>ppt_c</p:attrName>
                                        </p:attrNameLst>
                                      </p:cBhvr>
                                      <p:to>
                                        <a:schemeClr val="tx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9731">
                                            <p:txEl>
                                              <p:pRg st="2" end="2"/>
                                            </p:txEl>
                                          </p:spTgt>
                                        </p:tgtEl>
                                        <p:attrNameLst>
                                          <p:attrName>style.visibility</p:attrName>
                                        </p:attrNameLst>
                                      </p:cBhvr>
                                      <p:to>
                                        <p:strVal val="visible"/>
                                      </p:to>
                                    </p:set>
                                    <p:animEffect transition="in" filter="blinds(horizontal)">
                                      <p:cBhvr>
                                        <p:cTn id="12" dur="500"/>
                                        <p:tgtEl>
                                          <p:spTgt spid="329731">
                                            <p:txEl>
                                              <p:pRg st="2" end="2"/>
                                            </p:txEl>
                                          </p:spTgt>
                                        </p:tgtEl>
                                      </p:cBhvr>
                                    </p:animEffect>
                                  </p:childTnLst>
                                  <p:subTnLst>
                                    <p:animClr clrSpc="rgb" dir="cw">
                                      <p:cBhvr override="childStyle">
                                        <p:cTn dur="1" fill="hold" display="0" masterRel="nextClick" afterEffect="1"/>
                                        <p:tgtEl>
                                          <p:spTgt spid="329731">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Slide Number Placeholder 6">
            <a:extLst>
              <a:ext uri="{FF2B5EF4-FFF2-40B4-BE49-F238E27FC236}">
                <a16:creationId xmlns:a16="http://schemas.microsoft.com/office/drawing/2014/main" id="{B1D711C0-D62B-445A-8258-AF386B4F14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386C8F32-389F-4D06-8CC4-BBE3E8014080}" type="slidenum">
              <a:rPr lang="en-US" altLang="en-US" sz="1400"/>
              <a:pPr/>
              <a:t>17</a:t>
            </a:fld>
            <a:endParaRPr lang="en-US" altLang="en-US" sz="1400"/>
          </a:p>
        </p:txBody>
      </p:sp>
      <p:sp>
        <p:nvSpPr>
          <p:cNvPr id="57346" name="Rectangle 2">
            <a:extLst>
              <a:ext uri="{FF2B5EF4-FFF2-40B4-BE49-F238E27FC236}">
                <a16:creationId xmlns:a16="http://schemas.microsoft.com/office/drawing/2014/main" id="{AC5B8574-6D3C-4E8E-87CB-0904259F392B}"/>
              </a:ext>
            </a:extLst>
          </p:cNvPr>
          <p:cNvSpPr>
            <a:spLocks noGrp="1" noChangeArrowheads="1"/>
          </p:cNvSpPr>
          <p:nvPr>
            <p:ph type="title"/>
          </p:nvPr>
        </p:nvSpPr>
        <p:spPr>
          <a:noFill/>
        </p:spPr>
        <p:txBody>
          <a:bodyPr/>
          <a:lstStyle/>
          <a:p>
            <a:pPr>
              <a:lnSpc>
                <a:spcPct val="80000"/>
              </a:lnSpc>
            </a:pPr>
            <a:r>
              <a:rPr lang="en-US" altLang="en-US" sz="2800"/>
              <a:t>Design Spectral Response Accelerations</a:t>
            </a:r>
            <a:br>
              <a:rPr lang="en-US" altLang="en-US" sz="2800"/>
            </a:br>
            <a:r>
              <a:rPr lang="en-US" altLang="en-US" sz="2800"/>
              <a:t>Maps, S</a:t>
            </a:r>
            <a:r>
              <a:rPr lang="en-US" altLang="en-US" sz="2800" baseline="-25000"/>
              <a:t>s</a:t>
            </a:r>
            <a:r>
              <a:rPr lang="en-US" altLang="en-US" sz="2800"/>
              <a:t> and S</a:t>
            </a:r>
            <a:r>
              <a:rPr lang="en-US" altLang="en-US" sz="2800" baseline="-25000"/>
              <a:t>1</a:t>
            </a:r>
            <a:endParaRPr lang="en-US" altLang="en-US"/>
          </a:p>
        </p:txBody>
      </p:sp>
      <p:sp>
        <p:nvSpPr>
          <p:cNvPr id="330755" name="Rectangle 3">
            <a:extLst>
              <a:ext uri="{FF2B5EF4-FFF2-40B4-BE49-F238E27FC236}">
                <a16:creationId xmlns:a16="http://schemas.microsoft.com/office/drawing/2014/main" id="{346D5850-2008-441F-83DA-6C19BE670F29}"/>
              </a:ext>
            </a:extLst>
          </p:cNvPr>
          <p:cNvSpPr>
            <a:spLocks noGrp="1" noChangeArrowheads="1"/>
          </p:cNvSpPr>
          <p:nvPr>
            <p:ph type="body" sz="half" idx="1"/>
          </p:nvPr>
        </p:nvSpPr>
        <p:spPr>
          <a:xfrm>
            <a:off x="838200" y="1752600"/>
            <a:ext cx="7772400" cy="4495800"/>
          </a:xfrm>
          <a:noFill/>
        </p:spPr>
        <p:txBody>
          <a:bodyPr/>
          <a:lstStyle/>
          <a:p>
            <a:r>
              <a:rPr lang="en-US" altLang="en-US"/>
              <a:t>S</a:t>
            </a:r>
            <a:r>
              <a:rPr lang="en-US" altLang="en-US" baseline="-25000"/>
              <a:t>1</a:t>
            </a:r>
            <a:r>
              <a:rPr lang="en-US" altLang="en-US"/>
              <a:t> is the mapped value, from Map 2 of 5% damped maximum considered earthquake spectral response acceleration at a period of 1 second on site Class B.</a:t>
            </a:r>
          </a:p>
          <a:p>
            <a:endParaRPr lang="en-US" altLang="en-US" baseline="-25000"/>
          </a:p>
          <a:p>
            <a:r>
              <a:rPr lang="en-US" altLang="en-US"/>
              <a:t>The spectral response acceleration at periods other than 1 second can typically be derived from the acceleration at 1 second.</a:t>
            </a:r>
            <a:r>
              <a:rPr lang="en-US" altLang="en-US" baseline="-25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animEffect transition="in" filter="blinds(horizontal)">
                                      <p:cBhvr>
                                        <p:cTn id="7" dur="500"/>
                                        <p:tgtEl>
                                          <p:spTgt spid="330755">
                                            <p:txEl>
                                              <p:pRg st="0" end="0"/>
                                            </p:txEl>
                                          </p:spTgt>
                                        </p:tgtEl>
                                      </p:cBhvr>
                                    </p:animEffect>
                                  </p:childTnLst>
                                  <p:subTnLst>
                                    <p:animClr clrSpc="rgb" dir="cw">
                                      <p:cBhvr override="childStyle">
                                        <p:cTn dur="1" fill="hold" display="0" masterRel="nextClick" afterEffect="1"/>
                                        <p:tgtEl>
                                          <p:spTgt spid="330755">
                                            <p:txEl>
                                              <p:pRg st="0" end="0"/>
                                            </p:txEl>
                                          </p:spTgt>
                                        </p:tgtEl>
                                        <p:attrNameLst>
                                          <p:attrName>ppt_c</p:attrName>
                                        </p:attrNameLst>
                                      </p:cBhvr>
                                      <p:to>
                                        <a:schemeClr val="tx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0755">
                                            <p:txEl>
                                              <p:pRg st="2" end="2"/>
                                            </p:txEl>
                                          </p:spTgt>
                                        </p:tgtEl>
                                        <p:attrNameLst>
                                          <p:attrName>style.visibility</p:attrName>
                                        </p:attrNameLst>
                                      </p:cBhvr>
                                      <p:to>
                                        <p:strVal val="visible"/>
                                      </p:to>
                                    </p:set>
                                    <p:animEffect transition="in" filter="blinds(horizontal)">
                                      <p:cBhvr>
                                        <p:cTn id="12" dur="500"/>
                                        <p:tgtEl>
                                          <p:spTgt spid="330755">
                                            <p:txEl>
                                              <p:pRg st="2" end="2"/>
                                            </p:txEl>
                                          </p:spTgt>
                                        </p:tgtEl>
                                      </p:cBhvr>
                                    </p:animEffect>
                                  </p:childTnLst>
                                  <p:subTnLst>
                                    <p:animClr clrSpc="rgb" dir="cw">
                                      <p:cBhvr override="childStyle">
                                        <p:cTn dur="1" fill="hold" display="0" masterRel="nextClick" afterEffect="1"/>
                                        <p:tgtEl>
                                          <p:spTgt spid="330755">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a:extLst>
              <a:ext uri="{FF2B5EF4-FFF2-40B4-BE49-F238E27FC236}">
                <a16:creationId xmlns:a16="http://schemas.microsoft.com/office/drawing/2014/main" id="{226BCFF0-5EFF-4F7A-8037-FD5BEC9327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29F457FB-5773-4826-9AD7-B180EC97C0DE}" type="slidenum">
              <a:rPr lang="en-US" altLang="en-US" sz="1400"/>
              <a:pPr/>
              <a:t>18</a:t>
            </a:fld>
            <a:endParaRPr lang="en-US" altLang="en-US" sz="1400"/>
          </a:p>
        </p:txBody>
      </p:sp>
      <p:pic>
        <p:nvPicPr>
          <p:cNvPr id="58370" name="Picture 2" descr="map2">
            <a:extLst>
              <a:ext uri="{FF2B5EF4-FFF2-40B4-BE49-F238E27FC236}">
                <a16:creationId xmlns:a16="http://schemas.microsoft.com/office/drawing/2014/main" id="{D5668E67-4044-4935-BF21-22EE04690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848725"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a:extLst>
              <a:ext uri="{FF2B5EF4-FFF2-40B4-BE49-F238E27FC236}">
                <a16:creationId xmlns:a16="http://schemas.microsoft.com/office/drawing/2014/main" id="{61C7A908-6841-471D-BC6F-968B5D7B21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FDB51C1B-B86F-4BCF-8283-0B9E53C9EB38}" type="slidenum">
              <a:rPr lang="en-US" altLang="en-US" sz="1400"/>
              <a:pPr/>
              <a:t>19</a:t>
            </a:fld>
            <a:endParaRPr lang="en-US" altLang="en-US" sz="1400"/>
          </a:p>
        </p:txBody>
      </p:sp>
      <p:pic>
        <p:nvPicPr>
          <p:cNvPr id="59394" name="Picture 2" descr="map1">
            <a:extLst>
              <a:ext uri="{FF2B5EF4-FFF2-40B4-BE49-F238E27FC236}">
                <a16:creationId xmlns:a16="http://schemas.microsoft.com/office/drawing/2014/main" id="{B7BC4658-7825-41D1-B12C-14205B58A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7727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a:extLst>
              <a:ext uri="{FF2B5EF4-FFF2-40B4-BE49-F238E27FC236}">
                <a16:creationId xmlns:a16="http://schemas.microsoft.com/office/drawing/2014/main" id="{D4D62777-0905-4F17-8BD8-746441CF1914}"/>
              </a:ext>
            </a:extLst>
          </p:cNvPr>
          <p:cNvSpPr txBox="1">
            <a:spLocks noChangeArrowheads="1"/>
          </p:cNvSpPr>
          <p:nvPr/>
        </p:nvSpPr>
        <p:spPr bwMode="auto">
          <a:xfrm>
            <a:off x="3397250" y="420688"/>
            <a:ext cx="200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1800">
                <a:latin typeface="Arial" panose="020B0604020202020204" pitchFamily="34" charset="0"/>
              </a:rPr>
              <a:t>Modified IBC2003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6">
            <a:extLst>
              <a:ext uri="{FF2B5EF4-FFF2-40B4-BE49-F238E27FC236}">
                <a16:creationId xmlns:a16="http://schemas.microsoft.com/office/drawing/2014/main" id="{9E3B0456-3B72-416A-A8A5-67CF4C4FE3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82F46B76-0896-44F1-8DC6-8853C9CA7598}" type="slidenum">
              <a:rPr lang="en-US" altLang="en-US" sz="1400"/>
              <a:pPr/>
              <a:t>2</a:t>
            </a:fld>
            <a:endParaRPr lang="en-US" altLang="en-US" sz="1400"/>
          </a:p>
        </p:txBody>
      </p:sp>
      <p:sp>
        <p:nvSpPr>
          <p:cNvPr id="25602" name="Rectangle 2">
            <a:extLst>
              <a:ext uri="{FF2B5EF4-FFF2-40B4-BE49-F238E27FC236}">
                <a16:creationId xmlns:a16="http://schemas.microsoft.com/office/drawing/2014/main" id="{D926496D-C47A-4D67-A998-D2C8315FD9DC}"/>
              </a:ext>
            </a:extLst>
          </p:cNvPr>
          <p:cNvSpPr>
            <a:spLocks noGrp="1" noChangeArrowheads="1"/>
          </p:cNvSpPr>
          <p:nvPr>
            <p:ph type="title"/>
          </p:nvPr>
        </p:nvSpPr>
        <p:spPr/>
        <p:txBody>
          <a:bodyPr/>
          <a:lstStyle/>
          <a:p>
            <a:r>
              <a:rPr lang="en-US" altLang="en-US" dirty="0"/>
              <a:t>IBC 2018 and ASCE7-16</a:t>
            </a:r>
          </a:p>
        </p:txBody>
      </p:sp>
      <p:pic>
        <p:nvPicPr>
          <p:cNvPr id="25603" name="Picture 3" descr="Image2">
            <a:extLst>
              <a:ext uri="{FF2B5EF4-FFF2-40B4-BE49-F238E27FC236}">
                <a16:creationId xmlns:a16="http://schemas.microsoft.com/office/drawing/2014/main" id="{63AED340-A9F1-4620-B97A-1A7A627D5AA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36600" y="1616075"/>
            <a:ext cx="1817688" cy="2403475"/>
          </a:xfrm>
          <a:noFill/>
          <a:ln>
            <a:solidFill>
              <a:schemeClr val="tx1"/>
            </a:solidFill>
            <a:miter lim="800000"/>
            <a:headEnd/>
            <a:tailEnd/>
          </a:ln>
        </p:spPr>
      </p:pic>
      <p:pic>
        <p:nvPicPr>
          <p:cNvPr id="25605" name="Picture 5" descr="SBC1999">
            <a:extLst>
              <a:ext uri="{FF2B5EF4-FFF2-40B4-BE49-F238E27FC236}">
                <a16:creationId xmlns:a16="http://schemas.microsoft.com/office/drawing/2014/main" id="{DCD3FB9D-AB96-42D9-8138-ACBC7E092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1817688" cy="199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E0B0E73-36D7-4B78-984A-7F28DFEF0A80}"/>
              </a:ext>
            </a:extLst>
          </p:cNvPr>
          <p:cNvPicPr>
            <a:picLocks noChangeAspect="1"/>
          </p:cNvPicPr>
          <p:nvPr/>
        </p:nvPicPr>
        <p:blipFill>
          <a:blip r:embed="rId4"/>
          <a:stretch>
            <a:fillRect/>
          </a:stretch>
        </p:blipFill>
        <p:spPr>
          <a:xfrm>
            <a:off x="3048000" y="2379831"/>
            <a:ext cx="2088016" cy="2743200"/>
          </a:xfrm>
          <a:prstGeom prst="rect">
            <a:avLst/>
          </a:prstGeom>
        </p:spPr>
      </p:pic>
      <p:pic>
        <p:nvPicPr>
          <p:cNvPr id="3" name="Picture 2">
            <a:extLst>
              <a:ext uri="{FF2B5EF4-FFF2-40B4-BE49-F238E27FC236}">
                <a16:creationId xmlns:a16="http://schemas.microsoft.com/office/drawing/2014/main" id="{6DA98F23-0BC1-4A18-BE15-EA9B71F32220}"/>
              </a:ext>
            </a:extLst>
          </p:cNvPr>
          <p:cNvPicPr>
            <a:picLocks noChangeAspect="1"/>
          </p:cNvPicPr>
          <p:nvPr/>
        </p:nvPicPr>
        <p:blipFill>
          <a:blip r:embed="rId5"/>
          <a:stretch>
            <a:fillRect/>
          </a:stretch>
        </p:blipFill>
        <p:spPr>
          <a:xfrm>
            <a:off x="5410200" y="2438400"/>
            <a:ext cx="1981200" cy="26081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a:extLst>
              <a:ext uri="{FF2B5EF4-FFF2-40B4-BE49-F238E27FC236}">
                <a16:creationId xmlns:a16="http://schemas.microsoft.com/office/drawing/2014/main" id="{0DE57315-E373-48A1-8F15-777135700C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98135423-11D0-4854-8A7B-1C264E811A78}" type="slidenum">
              <a:rPr lang="en-US" altLang="en-US" sz="1400"/>
              <a:pPr/>
              <a:t>20</a:t>
            </a:fld>
            <a:endParaRPr lang="en-US" altLang="en-US" sz="1400"/>
          </a:p>
        </p:txBody>
      </p:sp>
      <p:sp>
        <p:nvSpPr>
          <p:cNvPr id="60418" name="Rectangle 2">
            <a:extLst>
              <a:ext uri="{FF2B5EF4-FFF2-40B4-BE49-F238E27FC236}">
                <a16:creationId xmlns:a16="http://schemas.microsoft.com/office/drawing/2014/main" id="{94250BD8-3366-4721-ABA2-F67009318D90}"/>
              </a:ext>
            </a:extLst>
          </p:cNvPr>
          <p:cNvSpPr>
            <a:spLocks noGrp="1" noChangeArrowheads="1"/>
          </p:cNvSpPr>
          <p:nvPr>
            <p:ph type="title"/>
          </p:nvPr>
        </p:nvSpPr>
        <p:spPr/>
        <p:txBody>
          <a:bodyPr/>
          <a:lstStyle/>
          <a:p>
            <a:r>
              <a:rPr lang="en-US" altLang="en-US"/>
              <a:t>Site Coefficients, </a:t>
            </a:r>
            <a:r>
              <a:rPr lang="en-US" altLang="en-US" i="1"/>
              <a:t>F</a:t>
            </a:r>
            <a:r>
              <a:rPr lang="en-US" altLang="en-US" i="1" baseline="-25000"/>
              <a:t>a </a:t>
            </a:r>
            <a:r>
              <a:rPr lang="en-US" altLang="en-US"/>
              <a:t>and</a:t>
            </a:r>
            <a:r>
              <a:rPr lang="en-US" altLang="en-US" i="1"/>
              <a:t> F</a:t>
            </a:r>
            <a:r>
              <a:rPr lang="en-US" altLang="en-US" i="1" baseline="-25000"/>
              <a:t>v</a:t>
            </a:r>
          </a:p>
        </p:txBody>
      </p:sp>
      <p:grpSp>
        <p:nvGrpSpPr>
          <p:cNvPr id="2" name="Group 3">
            <a:extLst>
              <a:ext uri="{FF2B5EF4-FFF2-40B4-BE49-F238E27FC236}">
                <a16:creationId xmlns:a16="http://schemas.microsoft.com/office/drawing/2014/main" id="{F1485A71-9561-4FA6-9D63-D972AA54D4FA}"/>
              </a:ext>
            </a:extLst>
          </p:cNvPr>
          <p:cNvGrpSpPr>
            <a:grpSpLocks/>
          </p:cNvGrpSpPr>
          <p:nvPr/>
        </p:nvGrpSpPr>
        <p:grpSpPr bwMode="auto">
          <a:xfrm>
            <a:off x="1519238" y="1763713"/>
            <a:ext cx="6616700" cy="3281362"/>
            <a:chOff x="957" y="1111"/>
            <a:chExt cx="4168" cy="2067"/>
          </a:xfrm>
        </p:grpSpPr>
        <p:graphicFrame>
          <p:nvGraphicFramePr>
            <p:cNvPr id="60432" name="Object 4">
              <a:extLst>
                <a:ext uri="{FF2B5EF4-FFF2-40B4-BE49-F238E27FC236}">
                  <a16:creationId xmlns:a16="http://schemas.microsoft.com/office/drawing/2014/main" id="{EDD7EBDA-0381-4C76-A2BF-696EF7349EE2}"/>
                </a:ext>
              </a:extLst>
            </p:cNvPr>
            <p:cNvGraphicFramePr>
              <a:graphicFrameLocks noChangeAspect="1"/>
            </p:cNvGraphicFramePr>
            <p:nvPr/>
          </p:nvGraphicFramePr>
          <p:xfrm>
            <a:off x="957" y="1111"/>
            <a:ext cx="1250" cy="391"/>
          </p:xfrm>
          <a:graphic>
            <a:graphicData uri="http://schemas.openxmlformats.org/presentationml/2006/ole">
              <mc:AlternateContent xmlns:mc="http://schemas.openxmlformats.org/markup-compatibility/2006">
                <mc:Choice xmlns:v="urn:schemas-microsoft-com:vml" Requires="v">
                  <p:oleObj spid="_x0000_s60462" name="Equation" r:id="rId3" imgW="927100" imgH="292100" progId="Equation.3">
                    <p:embed/>
                  </p:oleObj>
                </mc:Choice>
                <mc:Fallback>
                  <p:oleObj name="Equation" r:id="rId3" imgW="927100" imgH="292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 y="1111"/>
                          <a:ext cx="1250" cy="391"/>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33" name="Text Box 5">
              <a:extLst>
                <a:ext uri="{FF2B5EF4-FFF2-40B4-BE49-F238E27FC236}">
                  <a16:creationId xmlns:a16="http://schemas.microsoft.com/office/drawing/2014/main" id="{CAACEDFA-BE46-4527-B421-802CF064E1CF}"/>
                </a:ext>
              </a:extLst>
            </p:cNvPr>
            <p:cNvSpPr txBox="1">
              <a:spLocks noChangeArrowheads="1"/>
            </p:cNvSpPr>
            <p:nvPr/>
          </p:nvSpPr>
          <p:spPr bwMode="auto">
            <a:xfrm>
              <a:off x="957" y="2660"/>
              <a:ext cx="416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i="1"/>
                <a:t>S</a:t>
              </a:r>
              <a:r>
                <a:rPr kumimoji="0" lang="en-US" altLang="en-US" i="1" baseline="-25000"/>
                <a:t>MS </a:t>
              </a:r>
              <a:r>
                <a:rPr kumimoji="0" lang="en-US" altLang="en-US" i="1"/>
                <a:t>= 	The maximum Considered Spectral Response</a:t>
              </a:r>
            </a:p>
            <a:p>
              <a:pPr algn="l"/>
              <a:r>
                <a:rPr kumimoji="0" lang="en-US" altLang="en-US" i="1"/>
                <a:t>	Acceleration for short period</a:t>
              </a:r>
              <a:endParaRPr kumimoji="0" lang="en-US" altLang="en-US"/>
            </a:p>
          </p:txBody>
        </p:sp>
      </p:grpSp>
      <p:grpSp>
        <p:nvGrpSpPr>
          <p:cNvPr id="3" name="Group 6">
            <a:extLst>
              <a:ext uri="{FF2B5EF4-FFF2-40B4-BE49-F238E27FC236}">
                <a16:creationId xmlns:a16="http://schemas.microsoft.com/office/drawing/2014/main" id="{ED09389A-6F59-475A-89DE-C9F56E81535F}"/>
              </a:ext>
            </a:extLst>
          </p:cNvPr>
          <p:cNvGrpSpPr>
            <a:grpSpLocks/>
          </p:cNvGrpSpPr>
          <p:nvPr/>
        </p:nvGrpSpPr>
        <p:grpSpPr bwMode="auto">
          <a:xfrm>
            <a:off x="1519238" y="1763713"/>
            <a:ext cx="6616700" cy="4424362"/>
            <a:chOff x="957" y="1111"/>
            <a:chExt cx="4168" cy="2787"/>
          </a:xfrm>
        </p:grpSpPr>
        <p:graphicFrame>
          <p:nvGraphicFramePr>
            <p:cNvPr id="60430" name="Object 7">
              <a:extLst>
                <a:ext uri="{FF2B5EF4-FFF2-40B4-BE49-F238E27FC236}">
                  <a16:creationId xmlns:a16="http://schemas.microsoft.com/office/drawing/2014/main" id="{F5C924FF-FCF7-42E5-82EA-C30473B61E5A}"/>
                </a:ext>
              </a:extLst>
            </p:cNvPr>
            <p:cNvGraphicFramePr>
              <a:graphicFrameLocks noChangeAspect="1"/>
            </p:cNvGraphicFramePr>
            <p:nvPr/>
          </p:nvGraphicFramePr>
          <p:xfrm>
            <a:off x="3592" y="1111"/>
            <a:ext cx="1198" cy="391"/>
          </p:xfrm>
          <a:graphic>
            <a:graphicData uri="http://schemas.openxmlformats.org/presentationml/2006/ole">
              <mc:AlternateContent xmlns:mc="http://schemas.openxmlformats.org/markup-compatibility/2006">
                <mc:Choice xmlns:v="urn:schemas-microsoft-com:vml" Requires="v">
                  <p:oleObj spid="_x0000_s60463" name="Equation" r:id="rId5" imgW="888614" imgH="291973" progId="Equation.3">
                    <p:embed/>
                  </p:oleObj>
                </mc:Choice>
                <mc:Fallback>
                  <p:oleObj name="Equation" r:id="rId5" imgW="888614" imgH="291973"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2" y="1111"/>
                          <a:ext cx="1198" cy="391"/>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31" name="Text Box 8">
              <a:extLst>
                <a:ext uri="{FF2B5EF4-FFF2-40B4-BE49-F238E27FC236}">
                  <a16:creationId xmlns:a16="http://schemas.microsoft.com/office/drawing/2014/main" id="{B35E70D6-26AC-41AC-BF55-0F1E7C1BDD00}"/>
                </a:ext>
              </a:extLst>
            </p:cNvPr>
            <p:cNvSpPr txBox="1">
              <a:spLocks noChangeArrowheads="1"/>
            </p:cNvSpPr>
            <p:nvPr/>
          </p:nvSpPr>
          <p:spPr bwMode="auto">
            <a:xfrm>
              <a:off x="957" y="3380"/>
              <a:ext cx="416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i="1"/>
                <a:t>S</a:t>
              </a:r>
              <a:r>
                <a:rPr kumimoji="0" lang="en-US" altLang="en-US" i="1" baseline="-25000"/>
                <a:t>M1 </a:t>
              </a:r>
              <a:r>
                <a:rPr kumimoji="0" lang="en-US" altLang="en-US" i="1"/>
                <a:t>= 	The maximum Considered Spectral Response</a:t>
              </a:r>
            </a:p>
            <a:p>
              <a:pPr algn="l"/>
              <a:r>
                <a:rPr kumimoji="0" lang="en-US" altLang="en-US" i="1"/>
                <a:t>	Acceleration for 1 second period</a:t>
              </a:r>
              <a:endParaRPr kumimoji="0" lang="en-US" altLang="en-US"/>
            </a:p>
          </p:txBody>
        </p:sp>
      </p:grpSp>
      <p:grpSp>
        <p:nvGrpSpPr>
          <p:cNvPr id="4" name="Group 9">
            <a:extLst>
              <a:ext uri="{FF2B5EF4-FFF2-40B4-BE49-F238E27FC236}">
                <a16:creationId xmlns:a16="http://schemas.microsoft.com/office/drawing/2014/main" id="{82440439-217B-4A06-B0C9-C702468B4814}"/>
              </a:ext>
            </a:extLst>
          </p:cNvPr>
          <p:cNvGrpSpPr>
            <a:grpSpLocks/>
          </p:cNvGrpSpPr>
          <p:nvPr/>
        </p:nvGrpSpPr>
        <p:grpSpPr bwMode="auto">
          <a:xfrm>
            <a:off x="2543175" y="1763713"/>
            <a:ext cx="4683125" cy="2144712"/>
            <a:chOff x="1602" y="1111"/>
            <a:chExt cx="2950" cy="1351"/>
          </a:xfrm>
        </p:grpSpPr>
        <p:graphicFrame>
          <p:nvGraphicFramePr>
            <p:cNvPr id="60422" name="Object 10">
              <a:extLst>
                <a:ext uri="{FF2B5EF4-FFF2-40B4-BE49-F238E27FC236}">
                  <a16:creationId xmlns:a16="http://schemas.microsoft.com/office/drawing/2014/main" id="{C3F11BC2-1463-46F0-9B09-C7390827AF7C}"/>
                </a:ext>
              </a:extLst>
            </p:cNvPr>
            <p:cNvGraphicFramePr>
              <a:graphicFrameLocks noChangeAspect="1"/>
            </p:cNvGraphicFramePr>
            <p:nvPr/>
          </p:nvGraphicFramePr>
          <p:xfrm>
            <a:off x="1602" y="1111"/>
            <a:ext cx="308" cy="391"/>
          </p:xfrm>
          <a:graphic>
            <a:graphicData uri="http://schemas.openxmlformats.org/presentationml/2006/ole">
              <mc:AlternateContent xmlns:mc="http://schemas.openxmlformats.org/markup-compatibility/2006">
                <mc:Choice xmlns:v="urn:schemas-microsoft-com:vml" Requires="v">
                  <p:oleObj spid="_x0000_s60464" name="Equation" r:id="rId7" imgW="228501" imgH="291973" progId="Equation.3">
                    <p:embed/>
                  </p:oleObj>
                </mc:Choice>
                <mc:Fallback>
                  <p:oleObj name="Equation" r:id="rId7" imgW="228501" imgH="291973"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2" y="1111"/>
                          <a:ext cx="308" cy="391"/>
                        </a:xfrm>
                        <a:prstGeom prst="rect">
                          <a:avLst/>
                        </a:prstGeom>
                        <a:solidFill>
                          <a:schemeClr val="hlink"/>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0423" name="Object 11">
              <a:extLst>
                <a:ext uri="{FF2B5EF4-FFF2-40B4-BE49-F238E27FC236}">
                  <a16:creationId xmlns:a16="http://schemas.microsoft.com/office/drawing/2014/main" id="{7DC04FEA-3C43-4C3E-8154-4875A5BBBB03}"/>
                </a:ext>
              </a:extLst>
            </p:cNvPr>
            <p:cNvGraphicFramePr>
              <a:graphicFrameLocks noChangeAspect="1"/>
            </p:cNvGraphicFramePr>
            <p:nvPr/>
          </p:nvGraphicFramePr>
          <p:xfrm>
            <a:off x="4263" y="1111"/>
            <a:ext cx="289" cy="391"/>
          </p:xfrm>
          <a:graphic>
            <a:graphicData uri="http://schemas.openxmlformats.org/presentationml/2006/ole">
              <mc:AlternateContent xmlns:mc="http://schemas.openxmlformats.org/markup-compatibility/2006">
                <mc:Choice xmlns:v="urn:schemas-microsoft-com:vml" Requires="v">
                  <p:oleObj spid="_x0000_s60465" name="Equation" r:id="rId9" imgW="215713" imgH="291847" progId="Equation.3">
                    <p:embed/>
                  </p:oleObj>
                </mc:Choice>
                <mc:Fallback>
                  <p:oleObj name="Equation" r:id="rId9" imgW="215713" imgH="291847"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3" y="1111"/>
                          <a:ext cx="289" cy="391"/>
                        </a:xfrm>
                        <a:prstGeom prst="rect">
                          <a:avLst/>
                        </a:prstGeom>
                        <a:solidFill>
                          <a:srgbClr val="00CC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60424" name="Group 12">
              <a:extLst>
                <a:ext uri="{FF2B5EF4-FFF2-40B4-BE49-F238E27FC236}">
                  <a16:creationId xmlns:a16="http://schemas.microsoft.com/office/drawing/2014/main" id="{2C23DAB8-7E55-4D40-B2EF-0BAC9AB5E56D}"/>
                </a:ext>
              </a:extLst>
            </p:cNvPr>
            <p:cNvGrpSpPr>
              <a:grpSpLocks/>
            </p:cNvGrpSpPr>
            <p:nvPr/>
          </p:nvGrpSpPr>
          <p:grpSpPr bwMode="auto">
            <a:xfrm>
              <a:off x="2155" y="1880"/>
              <a:ext cx="1489" cy="582"/>
              <a:chOff x="2155" y="1880"/>
              <a:chExt cx="1489" cy="582"/>
            </a:xfrm>
          </p:grpSpPr>
          <p:sp>
            <p:nvSpPr>
              <p:cNvPr id="60427" name="Rectangle 13">
                <a:extLst>
                  <a:ext uri="{FF2B5EF4-FFF2-40B4-BE49-F238E27FC236}">
                    <a16:creationId xmlns:a16="http://schemas.microsoft.com/office/drawing/2014/main" id="{C5942020-2771-4FDE-8A13-D913C24FB673}"/>
                  </a:ext>
                </a:extLst>
              </p:cNvPr>
              <p:cNvSpPr>
                <a:spLocks noChangeArrowheads="1"/>
              </p:cNvSpPr>
              <p:nvPr/>
            </p:nvSpPr>
            <p:spPr bwMode="auto">
              <a:xfrm>
                <a:off x="2207" y="1952"/>
                <a:ext cx="1437" cy="510"/>
              </a:xfrm>
              <a:prstGeom prst="rect">
                <a:avLst/>
              </a:prstGeom>
              <a:solidFill>
                <a:schemeClr val="hlink"/>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60428" name="Rectangle 14">
                <a:extLst>
                  <a:ext uri="{FF2B5EF4-FFF2-40B4-BE49-F238E27FC236}">
                    <a16:creationId xmlns:a16="http://schemas.microsoft.com/office/drawing/2014/main" id="{C6A6FC6F-0B2E-421A-86E6-5F9CF081C125}"/>
                  </a:ext>
                </a:extLst>
              </p:cNvPr>
              <p:cNvSpPr>
                <a:spLocks noChangeArrowheads="1"/>
              </p:cNvSpPr>
              <p:nvPr/>
            </p:nvSpPr>
            <p:spPr bwMode="auto">
              <a:xfrm>
                <a:off x="2155" y="1880"/>
                <a:ext cx="1437" cy="510"/>
              </a:xfrm>
              <a:prstGeom prst="rect">
                <a:avLst/>
              </a:prstGeom>
              <a:solidFill>
                <a:srgbClr val="00CC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endParaRPr kumimoji="0" lang="en-US" altLang="en-US">
                  <a:solidFill>
                    <a:srgbClr val="FFFF99"/>
                  </a:solidFill>
                </a:endParaRPr>
              </a:p>
            </p:txBody>
          </p:sp>
          <p:sp>
            <p:nvSpPr>
              <p:cNvPr id="60429" name="Text Box 15">
                <a:extLst>
                  <a:ext uri="{FF2B5EF4-FFF2-40B4-BE49-F238E27FC236}">
                    <a16:creationId xmlns:a16="http://schemas.microsoft.com/office/drawing/2014/main" id="{C02363AB-E4A7-45DD-AEDF-0EEE605F86D1}"/>
                  </a:ext>
                </a:extLst>
              </p:cNvPr>
              <p:cNvSpPr txBox="1">
                <a:spLocks noChangeArrowheads="1"/>
              </p:cNvSpPr>
              <p:nvPr/>
            </p:nvSpPr>
            <p:spPr bwMode="auto">
              <a:xfrm>
                <a:off x="2155" y="1952"/>
                <a:ext cx="1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a:t>Soil Profile Type</a:t>
                </a:r>
              </a:p>
            </p:txBody>
          </p:sp>
        </p:grpSp>
        <p:cxnSp>
          <p:nvCxnSpPr>
            <p:cNvPr id="60425" name="AutoShape 16">
              <a:extLst>
                <a:ext uri="{FF2B5EF4-FFF2-40B4-BE49-F238E27FC236}">
                  <a16:creationId xmlns:a16="http://schemas.microsoft.com/office/drawing/2014/main" id="{9010435E-0F05-46F9-8757-14CEB53EA106}"/>
                </a:ext>
              </a:extLst>
            </p:cNvPr>
            <p:cNvCxnSpPr>
              <a:cxnSpLocks noChangeShapeType="1"/>
              <a:stCxn id="60428" idx="1"/>
            </p:cNvCxnSpPr>
            <p:nvPr/>
          </p:nvCxnSpPr>
          <p:spPr bwMode="auto">
            <a:xfrm rot="10800000">
              <a:off x="1756" y="1502"/>
              <a:ext cx="399" cy="633"/>
            </a:xfrm>
            <a:prstGeom prst="bentConnector2">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60426" name="AutoShape 17">
              <a:extLst>
                <a:ext uri="{FF2B5EF4-FFF2-40B4-BE49-F238E27FC236}">
                  <a16:creationId xmlns:a16="http://schemas.microsoft.com/office/drawing/2014/main" id="{794E6D65-7313-468F-AF7C-F6CDCECC7CCF}"/>
                </a:ext>
              </a:extLst>
            </p:cNvPr>
            <p:cNvCxnSpPr>
              <a:cxnSpLocks noChangeShapeType="1"/>
              <a:stCxn id="60427" idx="3"/>
            </p:cNvCxnSpPr>
            <p:nvPr/>
          </p:nvCxnSpPr>
          <p:spPr bwMode="auto">
            <a:xfrm flipV="1">
              <a:off x="3644" y="1502"/>
              <a:ext cx="764" cy="705"/>
            </a:xfrm>
            <a:prstGeom prst="bentConnector2">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6">
            <a:extLst>
              <a:ext uri="{FF2B5EF4-FFF2-40B4-BE49-F238E27FC236}">
                <a16:creationId xmlns:a16="http://schemas.microsoft.com/office/drawing/2014/main" id="{7FECE0F1-F36E-4A75-86BB-BEF940139C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CD8112D5-554A-4CB5-8654-101B50922124}" type="slidenum">
              <a:rPr lang="en-US" altLang="en-US" sz="1400"/>
              <a:pPr/>
              <a:t>21</a:t>
            </a:fld>
            <a:endParaRPr lang="en-US" altLang="en-US" sz="1400"/>
          </a:p>
        </p:txBody>
      </p:sp>
      <p:sp>
        <p:nvSpPr>
          <p:cNvPr id="61442" name="Rectangle 2">
            <a:extLst>
              <a:ext uri="{FF2B5EF4-FFF2-40B4-BE49-F238E27FC236}">
                <a16:creationId xmlns:a16="http://schemas.microsoft.com/office/drawing/2014/main" id="{163DD1B7-D89E-4FA6-AFB6-A9B331317D7E}"/>
              </a:ext>
            </a:extLst>
          </p:cNvPr>
          <p:cNvSpPr>
            <a:spLocks noGrp="1" noChangeArrowheads="1"/>
          </p:cNvSpPr>
          <p:nvPr>
            <p:ph type="title"/>
          </p:nvPr>
        </p:nvSpPr>
        <p:spPr/>
        <p:txBody>
          <a:bodyPr/>
          <a:lstStyle/>
          <a:p>
            <a:r>
              <a:rPr lang="en-US" altLang="en-US"/>
              <a:t>Soil Profile</a:t>
            </a:r>
          </a:p>
        </p:txBody>
      </p:sp>
      <p:pic>
        <p:nvPicPr>
          <p:cNvPr id="61443" name="Picture 3">
            <a:extLst>
              <a:ext uri="{FF2B5EF4-FFF2-40B4-BE49-F238E27FC236}">
                <a16:creationId xmlns:a16="http://schemas.microsoft.com/office/drawing/2014/main" id="{5C3D3DAA-1A7B-44CE-A0D9-9F0422C0E06A}"/>
              </a:ext>
            </a:extLst>
          </p:cNvPr>
          <p:cNvPicPr>
            <a:picLocks noGrp="1" noChangeAspect="1" noChangeArrowheads="1"/>
          </p:cNvPicPr>
          <p:nvPr>
            <p:ph type="chart" sz="half" idx="2"/>
          </p:nvPr>
        </p:nvPicPr>
        <p:blipFill>
          <a:blip r:embed="rId2">
            <a:extLst>
              <a:ext uri="{28A0092B-C50C-407E-A947-70E740481C1C}">
                <a14:useLocalDpi xmlns:a14="http://schemas.microsoft.com/office/drawing/2010/main" val="0"/>
              </a:ext>
            </a:extLst>
          </a:blip>
          <a:srcRect/>
          <a:stretch>
            <a:fillRect/>
          </a:stretch>
        </p:blipFill>
        <p:spPr>
          <a:xfrm>
            <a:off x="4800600" y="2208213"/>
            <a:ext cx="3810000" cy="3048000"/>
          </a:xfrm>
          <a:noFill/>
        </p:spPr>
      </p:pic>
      <p:sp>
        <p:nvSpPr>
          <p:cNvPr id="61444" name="Rectangle 4">
            <a:extLst>
              <a:ext uri="{FF2B5EF4-FFF2-40B4-BE49-F238E27FC236}">
                <a16:creationId xmlns:a16="http://schemas.microsoft.com/office/drawing/2014/main" id="{2DF69372-CBCE-4C3F-90FE-630D5C9027D1}"/>
              </a:ext>
            </a:extLst>
          </p:cNvPr>
          <p:cNvSpPr>
            <a:spLocks noGrp="1" noChangeArrowheads="1"/>
          </p:cNvSpPr>
          <p:nvPr>
            <p:ph type="body" sz="half" idx="1"/>
          </p:nvPr>
        </p:nvSpPr>
        <p:spPr>
          <a:xfrm>
            <a:off x="714375" y="1752600"/>
            <a:ext cx="3995738" cy="4592638"/>
          </a:xfrm>
        </p:spPr>
        <p:txBody>
          <a:bodyPr/>
          <a:lstStyle/>
          <a:p>
            <a:pPr>
              <a:lnSpc>
                <a:spcPct val="80000"/>
              </a:lnSpc>
            </a:pPr>
            <a:r>
              <a:rPr lang="en-US" altLang="en-US" sz="1800"/>
              <a:t>Type and depth of softer soil layers between rock and firm ground and base of building can affect spectral accelerations in two ways</a:t>
            </a:r>
          </a:p>
          <a:p>
            <a:pPr>
              <a:lnSpc>
                <a:spcPct val="80000"/>
              </a:lnSpc>
            </a:pPr>
            <a:endParaRPr lang="en-US" altLang="en-US" sz="1800"/>
          </a:p>
          <a:p>
            <a:pPr lvl="1"/>
            <a:r>
              <a:rPr lang="en-US" altLang="en-US" sz="1400"/>
              <a:t>By amplifying rock or firm ground acceleration </a:t>
            </a:r>
          </a:p>
          <a:p>
            <a:pPr lvl="2"/>
            <a:r>
              <a:rPr lang="en-US" altLang="en-US" sz="1100"/>
              <a:t>most significant for low rock or firm ground accelerations and very soft soil layers.</a:t>
            </a:r>
          </a:p>
          <a:p>
            <a:pPr lvl="1"/>
            <a:endParaRPr lang="en-US" altLang="en-US" sz="1400"/>
          </a:p>
          <a:p>
            <a:pPr lvl="1"/>
            <a:r>
              <a:rPr lang="en-US" altLang="en-US" sz="1400"/>
              <a:t>By filtering rock or firm ground accelerations </a:t>
            </a:r>
          </a:p>
          <a:p>
            <a:pPr lvl="2"/>
            <a:r>
              <a:rPr lang="en-US" altLang="en-US" sz="1100"/>
              <a:t>softer soil layers act as filter </a:t>
            </a:r>
          </a:p>
          <a:p>
            <a:pPr lvl="2"/>
            <a:r>
              <a:rPr lang="en-US" altLang="en-US" sz="1100"/>
              <a:t>Change of frequency content.</a:t>
            </a:r>
            <a:endParaRPr lang="en-US" altLang="en-US"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a:extLst>
              <a:ext uri="{FF2B5EF4-FFF2-40B4-BE49-F238E27FC236}">
                <a16:creationId xmlns:a16="http://schemas.microsoft.com/office/drawing/2014/main" id="{BAA2BACA-97D4-4A6E-95BA-C4BA2DC6BE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96B420F2-50F0-4DDB-B23C-77997DCA8A0B}" type="slidenum">
              <a:rPr lang="en-US" altLang="en-US" sz="1400"/>
              <a:pPr/>
              <a:t>22</a:t>
            </a:fld>
            <a:endParaRPr lang="en-US" altLang="en-US" sz="1400"/>
          </a:p>
        </p:txBody>
      </p:sp>
      <p:sp>
        <p:nvSpPr>
          <p:cNvPr id="62466" name="Rectangle 2">
            <a:extLst>
              <a:ext uri="{FF2B5EF4-FFF2-40B4-BE49-F238E27FC236}">
                <a16:creationId xmlns:a16="http://schemas.microsoft.com/office/drawing/2014/main" id="{2B3118E6-5F9F-4A1B-B4E7-2B60F302F9BF}"/>
              </a:ext>
            </a:extLst>
          </p:cNvPr>
          <p:cNvSpPr>
            <a:spLocks noGrp="1" noChangeArrowheads="1"/>
          </p:cNvSpPr>
          <p:nvPr>
            <p:ph type="title"/>
          </p:nvPr>
        </p:nvSpPr>
        <p:spPr/>
        <p:txBody>
          <a:bodyPr/>
          <a:lstStyle/>
          <a:p>
            <a:r>
              <a:rPr lang="en-US" altLang="en-US"/>
              <a:t>Site Class</a:t>
            </a:r>
            <a:endParaRPr lang="en-US" altLang="en-US" i="1"/>
          </a:p>
        </p:txBody>
      </p:sp>
      <p:pic>
        <p:nvPicPr>
          <p:cNvPr id="62467" name="Picture 3" descr="site class">
            <a:extLst>
              <a:ext uri="{FF2B5EF4-FFF2-40B4-BE49-F238E27FC236}">
                <a16:creationId xmlns:a16="http://schemas.microsoft.com/office/drawing/2014/main" id="{4013B3CA-85D3-49D3-B4BE-E5CDB7472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4" r="4915"/>
          <a:stretch>
            <a:fillRect/>
          </a:stretch>
        </p:blipFill>
        <p:spPr bwMode="auto">
          <a:xfrm>
            <a:off x="814388" y="1641475"/>
            <a:ext cx="8329612"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1848F-008B-4DFD-A0FD-D11BE99FF48B}"/>
              </a:ext>
            </a:extLst>
          </p:cNvPr>
          <p:cNvPicPr>
            <a:picLocks noChangeAspect="1"/>
          </p:cNvPicPr>
          <p:nvPr/>
        </p:nvPicPr>
        <p:blipFill>
          <a:blip r:embed="rId2"/>
          <a:stretch>
            <a:fillRect/>
          </a:stretch>
        </p:blipFill>
        <p:spPr>
          <a:xfrm>
            <a:off x="1752600" y="1600200"/>
            <a:ext cx="5700083" cy="4857633"/>
          </a:xfrm>
          <a:prstGeom prst="rect">
            <a:avLst/>
          </a:prstGeom>
        </p:spPr>
      </p:pic>
      <p:sp>
        <p:nvSpPr>
          <p:cNvPr id="2" name="Title 1">
            <a:extLst>
              <a:ext uri="{FF2B5EF4-FFF2-40B4-BE49-F238E27FC236}">
                <a16:creationId xmlns:a16="http://schemas.microsoft.com/office/drawing/2014/main" id="{4C99B03C-315A-4E16-9F7A-6310999D7B76}"/>
              </a:ext>
            </a:extLst>
          </p:cNvPr>
          <p:cNvSpPr>
            <a:spLocks noGrp="1"/>
          </p:cNvSpPr>
          <p:nvPr>
            <p:ph type="title"/>
          </p:nvPr>
        </p:nvSpPr>
        <p:spPr/>
        <p:txBody>
          <a:bodyPr/>
          <a:lstStyle/>
          <a:p>
            <a:r>
              <a:rPr lang="en-US" dirty="0"/>
              <a:t>Average Shear-Wave Velocity and Average Blow Count</a:t>
            </a:r>
          </a:p>
        </p:txBody>
      </p:sp>
      <p:sp>
        <p:nvSpPr>
          <p:cNvPr id="4" name="Slide Number Placeholder 3">
            <a:extLst>
              <a:ext uri="{FF2B5EF4-FFF2-40B4-BE49-F238E27FC236}">
                <a16:creationId xmlns:a16="http://schemas.microsoft.com/office/drawing/2014/main" id="{FBEFCA3E-BE95-4891-A0D8-1722D8131AB2}"/>
              </a:ext>
            </a:extLst>
          </p:cNvPr>
          <p:cNvSpPr>
            <a:spLocks noGrp="1"/>
          </p:cNvSpPr>
          <p:nvPr>
            <p:ph type="sldNum" sz="quarter" idx="12"/>
          </p:nvPr>
        </p:nvSpPr>
        <p:spPr/>
        <p:txBody>
          <a:bodyPr/>
          <a:lstStyle/>
          <a:p>
            <a:fld id="{3EC8E9F9-0512-4F2C-B67D-FFA248142005}" type="slidenum">
              <a:rPr lang="en-US" altLang="en-US" smtClean="0"/>
              <a:pPr/>
              <a:t>23</a:t>
            </a:fld>
            <a:endParaRPr lang="en-US" altLang="en-US"/>
          </a:p>
        </p:txBody>
      </p:sp>
      <p:sp>
        <p:nvSpPr>
          <p:cNvPr id="6" name="Rectangle 5">
            <a:extLst>
              <a:ext uri="{FF2B5EF4-FFF2-40B4-BE49-F238E27FC236}">
                <a16:creationId xmlns:a16="http://schemas.microsoft.com/office/drawing/2014/main" id="{70A4F2DF-5505-4FCA-99D2-EB05C177E6FE}"/>
              </a:ext>
            </a:extLst>
          </p:cNvPr>
          <p:cNvSpPr/>
          <p:nvPr/>
        </p:nvSpPr>
        <p:spPr bwMode="auto">
          <a:xfrm>
            <a:off x="1828800" y="1676400"/>
            <a:ext cx="2590800" cy="990600"/>
          </a:xfrm>
          <a:prstGeom prst="rect">
            <a:avLst/>
          </a:prstGeom>
          <a:solidFill>
            <a:srgbClr val="FFFFFF"/>
          </a:solidFill>
          <a:ln w="9525" cap="flat" cmpd="sng" algn="ctr">
            <a:solidFill>
              <a:srgbClr val="FFFF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CF1A945B-6DA0-40E1-8035-7DF5CB52AB2D}"/>
              </a:ext>
            </a:extLst>
          </p:cNvPr>
          <p:cNvSpPr/>
          <p:nvPr/>
        </p:nvSpPr>
        <p:spPr bwMode="auto">
          <a:xfrm>
            <a:off x="1905000" y="2716924"/>
            <a:ext cx="2362200" cy="34290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8308064E-C003-461F-A956-00D8315E018B}"/>
              </a:ext>
            </a:extLst>
          </p:cNvPr>
          <p:cNvSpPr/>
          <p:nvPr/>
        </p:nvSpPr>
        <p:spPr bwMode="auto">
          <a:xfrm>
            <a:off x="4755040" y="2171700"/>
            <a:ext cx="2560159" cy="457200"/>
          </a:xfrm>
          <a:prstGeom prst="rect">
            <a:avLst/>
          </a:prstGeom>
          <a:noFill/>
          <a:ln w="9525"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8399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7">
            <a:extLst>
              <a:ext uri="{FF2B5EF4-FFF2-40B4-BE49-F238E27FC236}">
                <a16:creationId xmlns:a16="http://schemas.microsoft.com/office/drawing/2014/main" id="{F8C4238E-B6C6-45BE-BBDB-CDE1DFC12C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B2B482BA-94F5-4E92-BA49-6B1F7CBB9385}" type="slidenum">
              <a:rPr lang="en-US" altLang="en-US" sz="1400"/>
              <a:pPr/>
              <a:t>24</a:t>
            </a:fld>
            <a:endParaRPr lang="en-US" altLang="en-US" sz="1400"/>
          </a:p>
        </p:txBody>
      </p:sp>
      <p:sp>
        <p:nvSpPr>
          <p:cNvPr id="63490" name="Rectangle 2">
            <a:extLst>
              <a:ext uri="{FF2B5EF4-FFF2-40B4-BE49-F238E27FC236}">
                <a16:creationId xmlns:a16="http://schemas.microsoft.com/office/drawing/2014/main" id="{9501731F-C36F-4313-A4F0-CCBB80E58240}"/>
              </a:ext>
            </a:extLst>
          </p:cNvPr>
          <p:cNvSpPr>
            <a:spLocks noGrp="1" noChangeArrowheads="1"/>
          </p:cNvSpPr>
          <p:nvPr>
            <p:ph type="title"/>
          </p:nvPr>
        </p:nvSpPr>
        <p:spPr/>
        <p:txBody>
          <a:bodyPr/>
          <a:lstStyle/>
          <a:p>
            <a:r>
              <a:rPr lang="en-US" altLang="en-US"/>
              <a:t>When to do Site Specific</a:t>
            </a:r>
          </a:p>
        </p:txBody>
      </p:sp>
      <p:pic>
        <p:nvPicPr>
          <p:cNvPr id="63491" name="Picture 3" descr="Image3">
            <a:extLst>
              <a:ext uri="{FF2B5EF4-FFF2-40B4-BE49-F238E27FC236}">
                <a16:creationId xmlns:a16="http://schemas.microsoft.com/office/drawing/2014/main" id="{09CB9717-7C62-46A2-9CE2-23E237325AA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1958975"/>
            <a:ext cx="4953000" cy="3870325"/>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Slide Number Placeholder 5">
            <a:extLst>
              <a:ext uri="{FF2B5EF4-FFF2-40B4-BE49-F238E27FC236}">
                <a16:creationId xmlns:a16="http://schemas.microsoft.com/office/drawing/2014/main" id="{36BD75F3-5AFD-4635-83E8-C454387C51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E084863C-347C-42F5-8BC4-7C7C00553CB9}" type="slidenum">
              <a:rPr lang="en-US" altLang="en-US" sz="1400"/>
              <a:pPr/>
              <a:t>25</a:t>
            </a:fld>
            <a:endParaRPr lang="en-US" altLang="en-US" sz="1400"/>
          </a:p>
        </p:txBody>
      </p:sp>
      <p:sp>
        <p:nvSpPr>
          <p:cNvPr id="64518" name="Rectangle 6">
            <a:extLst>
              <a:ext uri="{FF2B5EF4-FFF2-40B4-BE49-F238E27FC236}">
                <a16:creationId xmlns:a16="http://schemas.microsoft.com/office/drawing/2014/main" id="{EBBC6622-E431-4B4C-A8DF-F2758CF46670}"/>
              </a:ext>
            </a:extLst>
          </p:cNvPr>
          <p:cNvSpPr>
            <a:spLocks noGrp="1" noChangeArrowheads="1"/>
          </p:cNvSpPr>
          <p:nvPr>
            <p:ph type="title"/>
          </p:nvPr>
        </p:nvSpPr>
        <p:spPr>
          <a:xfrm>
            <a:off x="739866" y="72532"/>
            <a:ext cx="7772400" cy="1104900"/>
          </a:xfrm>
        </p:spPr>
        <p:txBody>
          <a:bodyPr/>
          <a:lstStyle/>
          <a:p>
            <a:r>
              <a:rPr lang="en-US" altLang="en-US" i="1" dirty="0"/>
              <a:t>F</a:t>
            </a:r>
            <a:r>
              <a:rPr lang="en-US" altLang="en-US" i="1" baseline="-25000" dirty="0"/>
              <a:t>a</a:t>
            </a:r>
            <a:r>
              <a:rPr lang="en-US" altLang="en-US" dirty="0"/>
              <a:t> as a Function of Site Class</a:t>
            </a:r>
          </a:p>
        </p:txBody>
      </p:sp>
      <p:pic>
        <p:nvPicPr>
          <p:cNvPr id="2" name="Picture 1">
            <a:extLst>
              <a:ext uri="{FF2B5EF4-FFF2-40B4-BE49-F238E27FC236}">
                <a16:creationId xmlns:a16="http://schemas.microsoft.com/office/drawing/2014/main" id="{4992A53A-AD3B-4A50-82BC-FED09E6B9610}"/>
              </a:ext>
            </a:extLst>
          </p:cNvPr>
          <p:cNvPicPr>
            <a:picLocks noChangeAspect="1"/>
          </p:cNvPicPr>
          <p:nvPr/>
        </p:nvPicPr>
        <p:blipFill>
          <a:blip r:embed="rId2"/>
          <a:stretch>
            <a:fillRect/>
          </a:stretch>
        </p:blipFill>
        <p:spPr>
          <a:xfrm>
            <a:off x="914400" y="1401014"/>
            <a:ext cx="8077199" cy="2298255"/>
          </a:xfrm>
          <a:prstGeom prst="rect">
            <a:avLst/>
          </a:prstGeom>
        </p:spPr>
      </p:pic>
      <p:sp>
        <p:nvSpPr>
          <p:cNvPr id="62" name="Rectangle 61">
            <a:extLst>
              <a:ext uri="{FF2B5EF4-FFF2-40B4-BE49-F238E27FC236}">
                <a16:creationId xmlns:a16="http://schemas.microsoft.com/office/drawing/2014/main" id="{11EC491E-A962-4A10-955F-B540407861CD}"/>
              </a:ext>
            </a:extLst>
          </p:cNvPr>
          <p:cNvSpPr/>
          <p:nvPr/>
        </p:nvSpPr>
        <p:spPr>
          <a:xfrm>
            <a:off x="-76200" y="2316155"/>
            <a:ext cx="1313180" cy="461665"/>
          </a:xfrm>
          <a:prstGeom prst="rect">
            <a:avLst/>
          </a:prstGeom>
        </p:spPr>
        <p:txBody>
          <a:bodyPr wrap="none">
            <a:spAutoFit/>
          </a:bodyPr>
          <a:lstStyle/>
          <a:p>
            <a:r>
              <a:rPr lang="en-US" altLang="en-US" dirty="0">
                <a:solidFill>
                  <a:srgbClr val="FF0000"/>
                </a:solidFill>
              </a:rPr>
              <a:t>IBC2012</a:t>
            </a:r>
            <a:endParaRPr lang="en-US" dirty="0">
              <a:solidFill>
                <a:srgbClr val="FF0000"/>
              </a:solidFill>
            </a:endParaRPr>
          </a:p>
        </p:txBody>
      </p:sp>
      <p:pic>
        <p:nvPicPr>
          <p:cNvPr id="3" name="Picture 2">
            <a:extLst>
              <a:ext uri="{FF2B5EF4-FFF2-40B4-BE49-F238E27FC236}">
                <a16:creationId xmlns:a16="http://schemas.microsoft.com/office/drawing/2014/main" id="{E27AD8EE-E079-4CEC-9AEC-97BD2162A71A}"/>
              </a:ext>
            </a:extLst>
          </p:cNvPr>
          <p:cNvPicPr>
            <a:picLocks noChangeAspect="1"/>
          </p:cNvPicPr>
          <p:nvPr/>
        </p:nvPicPr>
        <p:blipFill>
          <a:blip r:embed="rId3"/>
          <a:stretch>
            <a:fillRect/>
          </a:stretch>
        </p:blipFill>
        <p:spPr>
          <a:xfrm>
            <a:off x="739866" y="3508248"/>
            <a:ext cx="8271062" cy="2706549"/>
          </a:xfrm>
          <a:prstGeom prst="rect">
            <a:avLst/>
          </a:prstGeom>
        </p:spPr>
      </p:pic>
      <p:sp>
        <p:nvSpPr>
          <p:cNvPr id="64" name="Rectangle 63">
            <a:extLst>
              <a:ext uri="{FF2B5EF4-FFF2-40B4-BE49-F238E27FC236}">
                <a16:creationId xmlns:a16="http://schemas.microsoft.com/office/drawing/2014/main" id="{B0655B80-86A9-4FAE-8411-E29D4C54CD04}"/>
              </a:ext>
            </a:extLst>
          </p:cNvPr>
          <p:cNvSpPr/>
          <p:nvPr/>
        </p:nvSpPr>
        <p:spPr>
          <a:xfrm>
            <a:off x="-76201" y="4861523"/>
            <a:ext cx="1313181" cy="461665"/>
          </a:xfrm>
          <a:prstGeom prst="rect">
            <a:avLst/>
          </a:prstGeom>
        </p:spPr>
        <p:txBody>
          <a:bodyPr wrap="none">
            <a:spAutoFit/>
          </a:bodyPr>
          <a:lstStyle/>
          <a:p>
            <a:r>
              <a:rPr lang="en-US" altLang="en-US" dirty="0">
                <a:solidFill>
                  <a:srgbClr val="00CC00"/>
                </a:solidFill>
              </a:rPr>
              <a:t>IBC2018</a:t>
            </a:r>
            <a:endParaRPr lang="en-US" dirty="0">
              <a:solidFill>
                <a:srgbClr val="00CC00"/>
              </a:solidFill>
            </a:endParaRPr>
          </a:p>
        </p:txBody>
      </p:sp>
      <p:sp>
        <p:nvSpPr>
          <p:cNvPr id="4" name="Rectangle 3">
            <a:extLst>
              <a:ext uri="{FF2B5EF4-FFF2-40B4-BE49-F238E27FC236}">
                <a16:creationId xmlns:a16="http://schemas.microsoft.com/office/drawing/2014/main" id="{899D2199-DFFD-41EE-ACF5-68F23F81DB3D}"/>
              </a:ext>
            </a:extLst>
          </p:cNvPr>
          <p:cNvSpPr/>
          <p:nvPr/>
        </p:nvSpPr>
        <p:spPr bwMode="auto">
          <a:xfrm>
            <a:off x="1143000" y="3657599"/>
            <a:ext cx="7772400" cy="2557197"/>
          </a:xfrm>
          <a:prstGeom prst="rect">
            <a:avLst/>
          </a:prstGeom>
          <a:noFill/>
          <a:ln w="38100" cap="flat" cmpd="sng" algn="ctr">
            <a:solidFill>
              <a:srgbClr val="00CC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ndParaRPr>
          </a:p>
        </p:txBody>
      </p:sp>
      <p:sp>
        <p:nvSpPr>
          <p:cNvPr id="66" name="Rectangle 65">
            <a:extLst>
              <a:ext uri="{FF2B5EF4-FFF2-40B4-BE49-F238E27FC236}">
                <a16:creationId xmlns:a16="http://schemas.microsoft.com/office/drawing/2014/main" id="{E01C2CAE-FAC1-4D8D-983E-ADF8D475EC6E}"/>
              </a:ext>
            </a:extLst>
          </p:cNvPr>
          <p:cNvSpPr/>
          <p:nvPr/>
        </p:nvSpPr>
        <p:spPr bwMode="auto">
          <a:xfrm>
            <a:off x="1114097" y="1401014"/>
            <a:ext cx="7801303" cy="2180386"/>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45F056-5A0F-4BD7-87AB-0D2435DB334C}"/>
              </a:ext>
            </a:extLst>
          </p:cNvPr>
          <p:cNvPicPr>
            <a:picLocks noChangeAspect="1"/>
          </p:cNvPicPr>
          <p:nvPr/>
        </p:nvPicPr>
        <p:blipFill>
          <a:blip r:embed="rId2"/>
          <a:stretch>
            <a:fillRect/>
          </a:stretch>
        </p:blipFill>
        <p:spPr>
          <a:xfrm>
            <a:off x="1014248" y="1011426"/>
            <a:ext cx="8077200" cy="2396747"/>
          </a:xfrm>
          <a:prstGeom prst="rect">
            <a:avLst/>
          </a:prstGeom>
        </p:spPr>
      </p:pic>
      <p:sp>
        <p:nvSpPr>
          <p:cNvPr id="65537" name="Slide Number Placeholder 5">
            <a:extLst>
              <a:ext uri="{FF2B5EF4-FFF2-40B4-BE49-F238E27FC236}">
                <a16:creationId xmlns:a16="http://schemas.microsoft.com/office/drawing/2014/main" id="{C1F2EA41-2F5F-4622-91C5-ED964CA6CF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4886EAFD-96A3-41E1-8736-4A9D93207824}" type="slidenum">
              <a:rPr lang="en-US" altLang="en-US" sz="1400"/>
              <a:pPr/>
              <a:t>26</a:t>
            </a:fld>
            <a:endParaRPr lang="en-US" altLang="en-US" sz="1400"/>
          </a:p>
        </p:txBody>
      </p:sp>
      <p:sp>
        <p:nvSpPr>
          <p:cNvPr id="65540" name="Rectangle 4">
            <a:extLst>
              <a:ext uri="{FF2B5EF4-FFF2-40B4-BE49-F238E27FC236}">
                <a16:creationId xmlns:a16="http://schemas.microsoft.com/office/drawing/2014/main" id="{4BFB09E9-C4CF-484C-8486-37859D6D5C56}"/>
              </a:ext>
            </a:extLst>
          </p:cNvPr>
          <p:cNvSpPr>
            <a:spLocks noGrp="1" noChangeArrowheads="1"/>
          </p:cNvSpPr>
          <p:nvPr>
            <p:ph type="title"/>
          </p:nvPr>
        </p:nvSpPr>
        <p:spPr>
          <a:xfrm>
            <a:off x="982717" y="85670"/>
            <a:ext cx="7772400" cy="1104900"/>
          </a:xfrm>
        </p:spPr>
        <p:txBody>
          <a:bodyPr/>
          <a:lstStyle/>
          <a:p>
            <a:r>
              <a:rPr lang="en-US" altLang="en-US" i="1" dirty="0" err="1"/>
              <a:t>F</a:t>
            </a:r>
            <a:r>
              <a:rPr lang="en-US" altLang="en-US" i="1" baseline="-25000" dirty="0" err="1"/>
              <a:t>v</a:t>
            </a:r>
            <a:r>
              <a:rPr lang="en-US" altLang="en-US" dirty="0"/>
              <a:t> as a Function of Site Class</a:t>
            </a:r>
          </a:p>
        </p:txBody>
      </p:sp>
      <p:pic>
        <p:nvPicPr>
          <p:cNvPr id="4" name="Picture 3">
            <a:extLst>
              <a:ext uri="{FF2B5EF4-FFF2-40B4-BE49-F238E27FC236}">
                <a16:creationId xmlns:a16="http://schemas.microsoft.com/office/drawing/2014/main" id="{A890F9D7-5AB8-4889-B292-DF2BEAD0EEA6}"/>
              </a:ext>
            </a:extLst>
          </p:cNvPr>
          <p:cNvPicPr>
            <a:picLocks noChangeAspect="1"/>
          </p:cNvPicPr>
          <p:nvPr/>
        </p:nvPicPr>
        <p:blipFill>
          <a:blip r:embed="rId3"/>
          <a:stretch>
            <a:fillRect/>
          </a:stretch>
        </p:blipFill>
        <p:spPr>
          <a:xfrm>
            <a:off x="1279634" y="3449828"/>
            <a:ext cx="7543800" cy="2913012"/>
          </a:xfrm>
          <a:prstGeom prst="rect">
            <a:avLst/>
          </a:prstGeom>
        </p:spPr>
      </p:pic>
      <p:sp>
        <p:nvSpPr>
          <p:cNvPr id="65" name="Rectangle 64">
            <a:extLst>
              <a:ext uri="{FF2B5EF4-FFF2-40B4-BE49-F238E27FC236}">
                <a16:creationId xmlns:a16="http://schemas.microsoft.com/office/drawing/2014/main" id="{88EE84C2-5436-469A-BC46-63F8300E8F24}"/>
              </a:ext>
            </a:extLst>
          </p:cNvPr>
          <p:cNvSpPr/>
          <p:nvPr/>
        </p:nvSpPr>
        <p:spPr>
          <a:xfrm>
            <a:off x="-76200" y="2316155"/>
            <a:ext cx="1313180" cy="461665"/>
          </a:xfrm>
          <a:prstGeom prst="rect">
            <a:avLst/>
          </a:prstGeom>
        </p:spPr>
        <p:txBody>
          <a:bodyPr wrap="none">
            <a:spAutoFit/>
          </a:bodyPr>
          <a:lstStyle/>
          <a:p>
            <a:r>
              <a:rPr lang="en-US" altLang="en-US" dirty="0">
                <a:solidFill>
                  <a:srgbClr val="FF0000"/>
                </a:solidFill>
              </a:rPr>
              <a:t>IBC2012</a:t>
            </a:r>
            <a:endParaRPr lang="en-US" dirty="0">
              <a:solidFill>
                <a:srgbClr val="FF0000"/>
              </a:solidFill>
            </a:endParaRPr>
          </a:p>
        </p:txBody>
      </p:sp>
      <p:sp>
        <p:nvSpPr>
          <p:cNvPr id="66" name="Rectangle 65">
            <a:extLst>
              <a:ext uri="{FF2B5EF4-FFF2-40B4-BE49-F238E27FC236}">
                <a16:creationId xmlns:a16="http://schemas.microsoft.com/office/drawing/2014/main" id="{1791F9CF-DAA4-47E1-8961-D8E5C5E9EF9E}"/>
              </a:ext>
            </a:extLst>
          </p:cNvPr>
          <p:cNvSpPr/>
          <p:nvPr/>
        </p:nvSpPr>
        <p:spPr>
          <a:xfrm>
            <a:off x="-76201" y="4861523"/>
            <a:ext cx="1313181" cy="461665"/>
          </a:xfrm>
          <a:prstGeom prst="rect">
            <a:avLst/>
          </a:prstGeom>
        </p:spPr>
        <p:txBody>
          <a:bodyPr wrap="none">
            <a:spAutoFit/>
          </a:bodyPr>
          <a:lstStyle/>
          <a:p>
            <a:r>
              <a:rPr lang="en-US" altLang="en-US" dirty="0">
                <a:solidFill>
                  <a:srgbClr val="00CC00"/>
                </a:solidFill>
              </a:rPr>
              <a:t>IBC2018</a:t>
            </a:r>
            <a:endParaRPr lang="en-US" dirty="0">
              <a:solidFill>
                <a:srgbClr val="00CC00"/>
              </a:solidFill>
            </a:endParaRPr>
          </a:p>
        </p:txBody>
      </p:sp>
      <p:sp>
        <p:nvSpPr>
          <p:cNvPr id="67" name="Rectangle 66">
            <a:extLst>
              <a:ext uri="{FF2B5EF4-FFF2-40B4-BE49-F238E27FC236}">
                <a16:creationId xmlns:a16="http://schemas.microsoft.com/office/drawing/2014/main" id="{16A9B409-0326-464E-82B6-26A1B4C2E2D3}"/>
              </a:ext>
            </a:extLst>
          </p:cNvPr>
          <p:cNvSpPr/>
          <p:nvPr/>
        </p:nvSpPr>
        <p:spPr bwMode="auto">
          <a:xfrm>
            <a:off x="1279634" y="3505200"/>
            <a:ext cx="7507015" cy="2817813"/>
          </a:xfrm>
          <a:prstGeom prst="rect">
            <a:avLst/>
          </a:prstGeom>
          <a:noFill/>
          <a:ln w="38100" cap="flat" cmpd="sng" algn="ctr">
            <a:solidFill>
              <a:srgbClr val="00CC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ndParaRPr>
          </a:p>
        </p:txBody>
      </p:sp>
      <p:sp>
        <p:nvSpPr>
          <p:cNvPr id="68" name="Rectangle 67">
            <a:extLst>
              <a:ext uri="{FF2B5EF4-FFF2-40B4-BE49-F238E27FC236}">
                <a16:creationId xmlns:a16="http://schemas.microsoft.com/office/drawing/2014/main" id="{2AEC0766-9120-481B-B003-FBCB8D658100}"/>
              </a:ext>
            </a:extLst>
          </p:cNvPr>
          <p:cNvSpPr/>
          <p:nvPr/>
        </p:nvSpPr>
        <p:spPr bwMode="auto">
          <a:xfrm>
            <a:off x="1242848" y="969771"/>
            <a:ext cx="7580586" cy="2438401"/>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Slide Number Placeholder 5">
            <a:extLst>
              <a:ext uri="{FF2B5EF4-FFF2-40B4-BE49-F238E27FC236}">
                <a16:creationId xmlns:a16="http://schemas.microsoft.com/office/drawing/2014/main" id="{FB33E101-6414-4D6D-B7E5-D0D66D9996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DF36BD87-20A9-4371-9843-FD3EB4349E48}" type="slidenum">
              <a:rPr lang="en-US" altLang="en-US" sz="1400"/>
              <a:pPr/>
              <a:t>27</a:t>
            </a:fld>
            <a:endParaRPr lang="en-US" altLang="en-US" sz="1400"/>
          </a:p>
        </p:txBody>
      </p:sp>
      <p:sp>
        <p:nvSpPr>
          <p:cNvPr id="53250" name="Rectangle 2">
            <a:extLst>
              <a:ext uri="{FF2B5EF4-FFF2-40B4-BE49-F238E27FC236}">
                <a16:creationId xmlns:a16="http://schemas.microsoft.com/office/drawing/2014/main" id="{0A19943B-1846-4D25-B971-250BBBFFB34F}"/>
              </a:ext>
            </a:extLst>
          </p:cNvPr>
          <p:cNvSpPr>
            <a:spLocks noGrp="1" noChangeArrowheads="1"/>
          </p:cNvSpPr>
          <p:nvPr>
            <p:ph type="title"/>
          </p:nvPr>
        </p:nvSpPr>
        <p:spPr/>
        <p:txBody>
          <a:bodyPr/>
          <a:lstStyle/>
          <a:p>
            <a:r>
              <a:rPr lang="en-US" altLang="en-US" sz="3200" dirty="0"/>
              <a:t>Design Earthquake Ground Motion</a:t>
            </a:r>
            <a:endParaRPr lang="en-US" altLang="en-US" dirty="0"/>
          </a:p>
        </p:txBody>
      </p:sp>
      <p:sp>
        <p:nvSpPr>
          <p:cNvPr id="326659" name="AutoShape 3">
            <a:extLst>
              <a:ext uri="{FF2B5EF4-FFF2-40B4-BE49-F238E27FC236}">
                <a16:creationId xmlns:a16="http://schemas.microsoft.com/office/drawing/2014/main" id="{D5597761-AB9C-4567-941E-19E1B204B29C}"/>
              </a:ext>
            </a:extLst>
          </p:cNvPr>
          <p:cNvSpPr>
            <a:spLocks noChangeArrowheads="1"/>
          </p:cNvSpPr>
          <p:nvPr/>
        </p:nvSpPr>
        <p:spPr bwMode="auto">
          <a:xfrm>
            <a:off x="1143000" y="2057400"/>
            <a:ext cx="2514600" cy="2057400"/>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lang="en-US" altLang="en-US" sz="2800"/>
              <a:t>The </a:t>
            </a:r>
            <a:r>
              <a:rPr lang="en-US" altLang="en-US" sz="2800" b="1"/>
              <a:t>design </a:t>
            </a:r>
          </a:p>
          <a:p>
            <a:pPr algn="ctr"/>
            <a:r>
              <a:rPr lang="en-US" altLang="en-US" sz="2800"/>
              <a:t>earthquake </a:t>
            </a:r>
          </a:p>
          <a:p>
            <a:pPr algn="ctr"/>
            <a:r>
              <a:rPr lang="en-US" altLang="en-US" sz="2800"/>
              <a:t>ground motion </a:t>
            </a:r>
          </a:p>
          <a:p>
            <a:pPr algn="ctr"/>
            <a:r>
              <a:rPr lang="en-US" altLang="en-US" sz="2800"/>
              <a:t>is selected</a:t>
            </a:r>
            <a:endParaRPr lang="en-US" altLang="en-US"/>
          </a:p>
        </p:txBody>
      </p:sp>
      <p:sp>
        <p:nvSpPr>
          <p:cNvPr id="326660" name="AutoShape 4">
            <a:extLst>
              <a:ext uri="{FF2B5EF4-FFF2-40B4-BE49-F238E27FC236}">
                <a16:creationId xmlns:a16="http://schemas.microsoft.com/office/drawing/2014/main" id="{40268520-C5E8-4E9C-B59C-0C606395FB67}"/>
              </a:ext>
            </a:extLst>
          </p:cNvPr>
          <p:cNvSpPr>
            <a:spLocks noChangeArrowheads="1"/>
          </p:cNvSpPr>
          <p:nvPr/>
        </p:nvSpPr>
        <p:spPr bwMode="auto">
          <a:xfrm>
            <a:off x="5410200" y="2133600"/>
            <a:ext cx="2514600" cy="2057400"/>
          </a:xfrm>
          <a:prstGeom prst="roundRect">
            <a:avLst>
              <a:gd name="adj" fmla="val 16667"/>
            </a:avLst>
          </a:prstGeom>
          <a:solidFill>
            <a:schemeClr val="bg1"/>
          </a:solidFill>
          <a:ln w="12700" cap="sq">
            <a:solidFill>
              <a:schemeClr val="tx1"/>
            </a:solidFill>
            <a:round/>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lang="en-US" altLang="en-US" sz="2800" b="1"/>
              <a:t>Maximum</a:t>
            </a:r>
            <a:r>
              <a:rPr lang="en-US" altLang="en-US" sz="2800"/>
              <a:t> </a:t>
            </a:r>
          </a:p>
          <a:p>
            <a:pPr algn="ctr"/>
            <a:r>
              <a:rPr lang="en-US" altLang="en-US" sz="2800"/>
              <a:t>considered</a:t>
            </a:r>
          </a:p>
          <a:p>
            <a:pPr algn="ctr"/>
            <a:r>
              <a:rPr lang="en-US" altLang="en-US" sz="2800"/>
              <a:t>earthquake </a:t>
            </a:r>
          </a:p>
          <a:p>
            <a:pPr algn="ctr"/>
            <a:r>
              <a:rPr lang="en-US" altLang="en-US" sz="2800"/>
              <a:t>ground motion</a:t>
            </a:r>
            <a:endParaRPr lang="en-US" altLang="en-US"/>
          </a:p>
        </p:txBody>
      </p:sp>
      <p:grpSp>
        <p:nvGrpSpPr>
          <p:cNvPr id="2" name="Group 5">
            <a:extLst>
              <a:ext uri="{FF2B5EF4-FFF2-40B4-BE49-F238E27FC236}">
                <a16:creationId xmlns:a16="http://schemas.microsoft.com/office/drawing/2014/main" id="{DE6C6A95-4261-420E-B90F-9AF346D57929}"/>
              </a:ext>
            </a:extLst>
          </p:cNvPr>
          <p:cNvGrpSpPr>
            <a:grpSpLocks/>
          </p:cNvGrpSpPr>
          <p:nvPr/>
        </p:nvGrpSpPr>
        <p:grpSpPr bwMode="auto">
          <a:xfrm>
            <a:off x="4114800" y="2667000"/>
            <a:ext cx="1095375" cy="809625"/>
            <a:chOff x="2592" y="1680"/>
            <a:chExt cx="690" cy="510"/>
          </a:xfrm>
        </p:grpSpPr>
        <p:sp>
          <p:nvSpPr>
            <p:cNvPr id="53255" name="Text Box 6">
              <a:extLst>
                <a:ext uri="{FF2B5EF4-FFF2-40B4-BE49-F238E27FC236}">
                  <a16:creationId xmlns:a16="http://schemas.microsoft.com/office/drawing/2014/main" id="{C5E67EDD-B1FB-4612-9E7B-0077776A224A}"/>
                </a:ext>
              </a:extLst>
            </p:cNvPr>
            <p:cNvSpPr txBox="1">
              <a:spLocks noChangeArrowheads="1"/>
            </p:cNvSpPr>
            <p:nvPr/>
          </p:nvSpPr>
          <p:spPr bwMode="auto">
            <a:xfrm>
              <a:off x="2592" y="1680"/>
              <a:ext cx="29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4000" b="1"/>
                <a:t>=</a:t>
              </a:r>
              <a:endParaRPr kumimoji="0" lang="en-US" altLang="en-US"/>
            </a:p>
          </p:txBody>
        </p:sp>
        <p:graphicFrame>
          <p:nvGraphicFramePr>
            <p:cNvPr id="53256" name="Object 7">
              <a:extLst>
                <a:ext uri="{FF2B5EF4-FFF2-40B4-BE49-F238E27FC236}">
                  <a16:creationId xmlns:a16="http://schemas.microsoft.com/office/drawing/2014/main" id="{242EF2E6-CB9E-42F1-AA6F-CA8A819730D2}"/>
                </a:ext>
              </a:extLst>
            </p:cNvPr>
            <p:cNvGraphicFramePr>
              <a:graphicFrameLocks noChangeAspect="1"/>
            </p:cNvGraphicFramePr>
            <p:nvPr/>
          </p:nvGraphicFramePr>
          <p:xfrm>
            <a:off x="3009" y="1728"/>
            <a:ext cx="273" cy="462"/>
          </p:xfrm>
          <a:graphic>
            <a:graphicData uri="http://schemas.openxmlformats.org/presentationml/2006/ole">
              <mc:AlternateContent xmlns:mc="http://schemas.openxmlformats.org/markup-compatibility/2006">
                <mc:Choice xmlns:v="urn:schemas-microsoft-com:vml" Requires="v">
                  <p:oleObj spid="_x0000_s140290" name="Equation" r:id="rId3" imgW="330200" imgH="558800" progId="Equation.3">
                    <p:embed/>
                  </p:oleObj>
                </mc:Choice>
                <mc:Fallback>
                  <p:oleObj name="Equation" r:id="rId3" imgW="330200" imgH="558800" progId="Equation.3">
                    <p:embed/>
                    <p:pic>
                      <p:nvPicPr>
                        <p:cNvPr id="53256" name="Object 7">
                          <a:extLst>
                            <a:ext uri="{FF2B5EF4-FFF2-40B4-BE49-F238E27FC236}">
                              <a16:creationId xmlns:a16="http://schemas.microsoft.com/office/drawing/2014/main" id="{242EF2E6-CB9E-42F1-AA6F-CA8A81973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 y="1728"/>
                          <a:ext cx="273" cy="462"/>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326664" name="Rectangle 8">
            <a:extLst>
              <a:ext uri="{FF2B5EF4-FFF2-40B4-BE49-F238E27FC236}">
                <a16:creationId xmlns:a16="http://schemas.microsoft.com/office/drawing/2014/main" id="{FD3283B5-5452-4B25-AE91-AECDFCE81B16}"/>
              </a:ext>
            </a:extLst>
          </p:cNvPr>
          <p:cNvSpPr>
            <a:spLocks noGrp="1" noChangeArrowheads="1"/>
          </p:cNvSpPr>
          <p:nvPr>
            <p:ph type="body" idx="1"/>
          </p:nvPr>
        </p:nvSpPr>
        <p:spPr>
          <a:xfrm>
            <a:off x="838200" y="4419600"/>
            <a:ext cx="7772400" cy="1676400"/>
          </a:xfrm>
          <a:noFill/>
        </p:spPr>
        <p:txBody>
          <a:bodyPr/>
          <a:lstStyle/>
          <a:p>
            <a:r>
              <a:rPr lang="en-US" altLang="en-US"/>
              <a:t>For most regions, the maximum considered earthquake ground motion is defined with a uniform likelihood of exceedance of 2% in 50 years (return period of about 2500 years)</a:t>
            </a:r>
          </a:p>
        </p:txBody>
      </p:sp>
    </p:spTree>
    <p:extLst>
      <p:ext uri="{BB962C8B-B14F-4D97-AF65-F5344CB8AC3E}">
        <p14:creationId xmlns:p14="http://schemas.microsoft.com/office/powerpoint/2010/main" val="3006878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6660"/>
                                        </p:tgtEl>
                                        <p:attrNameLst>
                                          <p:attrName>style.visibility</p:attrName>
                                        </p:attrNameLst>
                                      </p:cBhvr>
                                      <p:to>
                                        <p:strVal val="visible"/>
                                      </p:to>
                                    </p:set>
                                    <p:anim calcmode="lin" valueType="num">
                                      <p:cBhvr additive="base">
                                        <p:cTn id="7" dur="500" fill="hold"/>
                                        <p:tgtEl>
                                          <p:spTgt spid="326660"/>
                                        </p:tgtEl>
                                        <p:attrNameLst>
                                          <p:attrName>ppt_x</p:attrName>
                                        </p:attrNameLst>
                                      </p:cBhvr>
                                      <p:tavLst>
                                        <p:tav tm="0">
                                          <p:val>
                                            <p:strVal val="1+#ppt_w/2"/>
                                          </p:val>
                                        </p:tav>
                                        <p:tav tm="100000">
                                          <p:val>
                                            <p:strVal val="#ppt_x"/>
                                          </p:val>
                                        </p:tav>
                                      </p:tavLst>
                                    </p:anim>
                                    <p:anim calcmode="lin" valueType="num">
                                      <p:cBhvr additive="base">
                                        <p:cTn id="8" dur="500" fill="hold"/>
                                        <p:tgtEl>
                                          <p:spTgt spid="3266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26664">
                                            <p:txEl>
                                              <p:pRg st="0" end="0"/>
                                            </p:txEl>
                                          </p:spTgt>
                                        </p:tgtEl>
                                        <p:attrNameLst>
                                          <p:attrName>style.visibility</p:attrName>
                                        </p:attrNameLst>
                                      </p:cBhvr>
                                      <p:to>
                                        <p:strVal val="visible"/>
                                      </p:to>
                                    </p:set>
                                    <p:animEffect transition="in" filter="randombar(horizontal)">
                                      <p:cBhvr>
                                        <p:cTn id="13" dur="500"/>
                                        <p:tgtEl>
                                          <p:spTgt spid="326664">
                                            <p:txEl>
                                              <p:pRg st="0" end="0"/>
                                            </p:txEl>
                                          </p:spTgt>
                                        </p:tgtEl>
                                      </p:cBhvr>
                                    </p:animEffect>
                                  </p:childTnLst>
                                  <p:subTnLst>
                                    <p:animClr clrSpc="rgb" dir="cw">
                                      <p:cBhvr override="childStyle">
                                        <p:cTn dur="1" fill="hold" display="0" masterRel="nextClick" afterEffect="1"/>
                                        <p:tgtEl>
                                          <p:spTgt spid="326664">
                                            <p:txEl>
                                              <p:pRg st="0" end="0"/>
                                            </p:txEl>
                                          </p:spTgt>
                                        </p:tgtEl>
                                        <p:attrNameLst>
                                          <p:attrName>ppt_c</p:attrName>
                                        </p:attrNameLst>
                                      </p:cBhvr>
                                      <p:to>
                                        <a:srgbClr val="336600"/>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26659"/>
                                        </p:tgtEl>
                                        <p:attrNameLst>
                                          <p:attrName>style.visibility</p:attrName>
                                        </p:attrNameLst>
                                      </p:cBhvr>
                                      <p:to>
                                        <p:strVal val="visible"/>
                                      </p:to>
                                    </p:set>
                                    <p:anim calcmode="lin" valueType="num">
                                      <p:cBhvr additive="base">
                                        <p:cTn id="18" dur="500" fill="hold"/>
                                        <p:tgtEl>
                                          <p:spTgt spid="326659"/>
                                        </p:tgtEl>
                                        <p:attrNameLst>
                                          <p:attrName>ppt_x</p:attrName>
                                        </p:attrNameLst>
                                      </p:cBhvr>
                                      <p:tavLst>
                                        <p:tav tm="0">
                                          <p:val>
                                            <p:strVal val="1+#ppt_w/2"/>
                                          </p:val>
                                        </p:tav>
                                        <p:tav tm="100000">
                                          <p:val>
                                            <p:strVal val="#ppt_x"/>
                                          </p:val>
                                        </p:tav>
                                      </p:tavLst>
                                    </p:anim>
                                    <p:anim calcmode="lin" valueType="num">
                                      <p:cBhvr additive="base">
                                        <p:cTn id="19" dur="500" fill="hold"/>
                                        <p:tgtEl>
                                          <p:spTgt spid="32665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autoUpdateAnimBg="0"/>
      <p:bldP spid="326660" grpId="0" animBg="1" autoUpdateAnimBg="0"/>
      <p:bldP spid="32666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Slide Number Placeholder 5">
            <a:extLst>
              <a:ext uri="{FF2B5EF4-FFF2-40B4-BE49-F238E27FC236}">
                <a16:creationId xmlns:a16="http://schemas.microsoft.com/office/drawing/2014/main" id="{68A3DA08-1245-4295-9614-4D3E905888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6F83F3BB-6EA7-439C-B476-1D1D949DAEB3}" type="slidenum">
              <a:rPr lang="en-US" altLang="en-US" sz="1400"/>
              <a:pPr/>
              <a:t>28</a:t>
            </a:fld>
            <a:endParaRPr lang="en-US" altLang="en-US" sz="1400"/>
          </a:p>
        </p:txBody>
      </p:sp>
      <p:sp>
        <p:nvSpPr>
          <p:cNvPr id="66562" name="Rectangle 2">
            <a:extLst>
              <a:ext uri="{FF2B5EF4-FFF2-40B4-BE49-F238E27FC236}">
                <a16:creationId xmlns:a16="http://schemas.microsoft.com/office/drawing/2014/main" id="{63075001-9C3C-428D-8AC7-818E86F5AEE2}"/>
              </a:ext>
            </a:extLst>
          </p:cNvPr>
          <p:cNvSpPr>
            <a:spLocks noGrp="1" noChangeArrowheads="1"/>
          </p:cNvSpPr>
          <p:nvPr>
            <p:ph type="title"/>
          </p:nvPr>
        </p:nvSpPr>
        <p:spPr/>
        <p:txBody>
          <a:bodyPr/>
          <a:lstStyle/>
          <a:p>
            <a:pPr>
              <a:lnSpc>
                <a:spcPct val="90000"/>
              </a:lnSpc>
            </a:pPr>
            <a:r>
              <a:rPr lang="en-US" altLang="en-US" sz="2400"/>
              <a:t>Design Spectral Response Acceleration Parameters, S</a:t>
            </a:r>
            <a:r>
              <a:rPr lang="en-US" altLang="en-US" sz="2400" baseline="-25000"/>
              <a:t>DS</a:t>
            </a:r>
            <a:r>
              <a:rPr lang="en-US" altLang="en-US" sz="2400"/>
              <a:t> and S</a:t>
            </a:r>
            <a:r>
              <a:rPr lang="en-US" altLang="en-US" sz="2400" baseline="-25000"/>
              <a:t>D1</a:t>
            </a:r>
            <a:endParaRPr lang="en-US" altLang="en-US" sz="2800" baseline="-25000"/>
          </a:p>
        </p:txBody>
      </p:sp>
      <p:graphicFrame>
        <p:nvGraphicFramePr>
          <p:cNvPr id="339971" name="Object 3">
            <a:extLst>
              <a:ext uri="{FF2B5EF4-FFF2-40B4-BE49-F238E27FC236}">
                <a16:creationId xmlns:a16="http://schemas.microsoft.com/office/drawing/2014/main" id="{46D1AD19-75FD-46A5-813B-52EE3B03466A}"/>
              </a:ext>
            </a:extLst>
          </p:cNvPr>
          <p:cNvGraphicFramePr>
            <a:graphicFrameLocks noChangeAspect="1"/>
          </p:cNvGraphicFramePr>
          <p:nvPr/>
        </p:nvGraphicFramePr>
        <p:xfrm>
          <a:off x="1752600" y="2438400"/>
          <a:ext cx="2065338" cy="1195388"/>
        </p:xfrm>
        <a:graphic>
          <a:graphicData uri="http://schemas.openxmlformats.org/presentationml/2006/ole">
            <mc:AlternateContent xmlns:mc="http://schemas.openxmlformats.org/markup-compatibility/2006">
              <mc:Choice xmlns:v="urn:schemas-microsoft-com:vml" Requires="v">
                <p:oleObj spid="_x0000_s66582" name="Equation" r:id="rId3" imgW="965200" imgH="558800" progId="Equation.3">
                  <p:embed/>
                </p:oleObj>
              </mc:Choice>
              <mc:Fallback>
                <p:oleObj name="Equation" r:id="rId3" imgW="965200" imgH="558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438400"/>
                        <a:ext cx="2065338" cy="1195388"/>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39972" name="Object 4">
            <a:extLst>
              <a:ext uri="{FF2B5EF4-FFF2-40B4-BE49-F238E27FC236}">
                <a16:creationId xmlns:a16="http://schemas.microsoft.com/office/drawing/2014/main" id="{28F43F65-7216-49C8-A7ED-BE5C3018354E}"/>
              </a:ext>
            </a:extLst>
          </p:cNvPr>
          <p:cNvGraphicFramePr>
            <a:graphicFrameLocks noChangeAspect="1"/>
          </p:cNvGraphicFramePr>
          <p:nvPr/>
        </p:nvGraphicFramePr>
        <p:xfrm>
          <a:off x="1752600" y="4038600"/>
          <a:ext cx="2038350" cy="1195388"/>
        </p:xfrm>
        <a:graphic>
          <a:graphicData uri="http://schemas.openxmlformats.org/presentationml/2006/ole">
            <mc:AlternateContent xmlns:mc="http://schemas.openxmlformats.org/markup-compatibility/2006">
              <mc:Choice xmlns:v="urn:schemas-microsoft-com:vml" Requires="v">
                <p:oleObj spid="_x0000_s66583" name="Equation" r:id="rId5" imgW="952087" imgH="558558" progId="Equation.3">
                  <p:embed/>
                </p:oleObj>
              </mc:Choice>
              <mc:Fallback>
                <p:oleObj name="Equation" r:id="rId5" imgW="952087" imgH="558558"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038600"/>
                        <a:ext cx="2038350" cy="1195388"/>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9971"/>
                                        </p:tgtEl>
                                        <p:attrNameLst>
                                          <p:attrName>style.visibility</p:attrName>
                                        </p:attrNameLst>
                                      </p:cBhvr>
                                      <p:to>
                                        <p:strVal val="visible"/>
                                      </p:to>
                                    </p:set>
                                    <p:animEffect transition="in" filter="box(in)">
                                      <p:cBhvr>
                                        <p:cTn id="7" dur="500"/>
                                        <p:tgtEl>
                                          <p:spTgt spid="339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9972"/>
                                        </p:tgtEl>
                                        <p:attrNameLst>
                                          <p:attrName>style.visibility</p:attrName>
                                        </p:attrNameLst>
                                      </p:cBhvr>
                                      <p:to>
                                        <p:strVal val="visible"/>
                                      </p:to>
                                    </p:set>
                                    <p:animEffect transition="in" filter="box(in)">
                                      <p:cBhvr>
                                        <p:cTn id="12" dur="500"/>
                                        <p:tgtEl>
                                          <p:spTgt spid="339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a:extLst>
              <a:ext uri="{FF2B5EF4-FFF2-40B4-BE49-F238E27FC236}">
                <a16:creationId xmlns:a16="http://schemas.microsoft.com/office/drawing/2014/main" id="{BC18B990-2804-4892-969D-E98DE43C43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182899AD-F9A6-40CA-BF87-782C9F537637}" type="slidenum">
              <a:rPr lang="en-US" altLang="en-US" sz="1400"/>
              <a:pPr/>
              <a:t>29</a:t>
            </a:fld>
            <a:endParaRPr lang="en-US" altLang="en-US" sz="1400"/>
          </a:p>
        </p:txBody>
      </p:sp>
      <p:sp>
        <p:nvSpPr>
          <p:cNvPr id="67586" name="Rectangle 2">
            <a:extLst>
              <a:ext uri="{FF2B5EF4-FFF2-40B4-BE49-F238E27FC236}">
                <a16:creationId xmlns:a16="http://schemas.microsoft.com/office/drawing/2014/main" id="{608371CC-E21A-4A46-B3BA-44D98CD292DC}"/>
              </a:ext>
            </a:extLst>
          </p:cNvPr>
          <p:cNvSpPr>
            <a:spLocks noGrp="1" noChangeArrowheads="1"/>
          </p:cNvSpPr>
          <p:nvPr>
            <p:ph type="title"/>
          </p:nvPr>
        </p:nvSpPr>
        <p:spPr/>
        <p:txBody>
          <a:bodyPr/>
          <a:lstStyle/>
          <a:p>
            <a:r>
              <a:rPr lang="en-US" altLang="en-US"/>
              <a:t>Design Response Spectrum</a:t>
            </a:r>
          </a:p>
        </p:txBody>
      </p:sp>
      <p:sp>
        <p:nvSpPr>
          <p:cNvPr id="67587" name="Line 3">
            <a:extLst>
              <a:ext uri="{FF2B5EF4-FFF2-40B4-BE49-F238E27FC236}">
                <a16:creationId xmlns:a16="http://schemas.microsoft.com/office/drawing/2014/main" id="{C3E2BF85-5E17-456D-9EC7-76A344474475}"/>
              </a:ext>
            </a:extLst>
          </p:cNvPr>
          <p:cNvSpPr>
            <a:spLocks noChangeShapeType="1"/>
          </p:cNvSpPr>
          <p:nvPr/>
        </p:nvSpPr>
        <p:spPr bwMode="auto">
          <a:xfrm>
            <a:off x="3276600" y="1752600"/>
            <a:ext cx="0" cy="2362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88" name="Line 4">
            <a:extLst>
              <a:ext uri="{FF2B5EF4-FFF2-40B4-BE49-F238E27FC236}">
                <a16:creationId xmlns:a16="http://schemas.microsoft.com/office/drawing/2014/main" id="{2BD058AA-5401-496A-ADB6-893CFAA2FBAC}"/>
              </a:ext>
            </a:extLst>
          </p:cNvPr>
          <p:cNvSpPr>
            <a:spLocks noChangeShapeType="1"/>
          </p:cNvSpPr>
          <p:nvPr/>
        </p:nvSpPr>
        <p:spPr bwMode="auto">
          <a:xfrm>
            <a:off x="3276600" y="4038600"/>
            <a:ext cx="3505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89" name="Line 5">
            <a:extLst>
              <a:ext uri="{FF2B5EF4-FFF2-40B4-BE49-F238E27FC236}">
                <a16:creationId xmlns:a16="http://schemas.microsoft.com/office/drawing/2014/main" id="{9648FFD1-FE93-4EF8-BE43-47C06BC0D4FF}"/>
              </a:ext>
            </a:extLst>
          </p:cNvPr>
          <p:cNvSpPr>
            <a:spLocks noChangeShapeType="1"/>
          </p:cNvSpPr>
          <p:nvPr/>
        </p:nvSpPr>
        <p:spPr bwMode="auto">
          <a:xfrm>
            <a:off x="3810000" y="2286000"/>
            <a:ext cx="0" cy="175260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90" name="Line 6">
            <a:extLst>
              <a:ext uri="{FF2B5EF4-FFF2-40B4-BE49-F238E27FC236}">
                <a16:creationId xmlns:a16="http://schemas.microsoft.com/office/drawing/2014/main" id="{70BDFB16-F6DE-4DDC-8D9C-F360EB9843A5}"/>
              </a:ext>
            </a:extLst>
          </p:cNvPr>
          <p:cNvSpPr>
            <a:spLocks noChangeShapeType="1"/>
          </p:cNvSpPr>
          <p:nvPr/>
        </p:nvSpPr>
        <p:spPr bwMode="auto">
          <a:xfrm flipH="1">
            <a:off x="3276600" y="3124200"/>
            <a:ext cx="2514600"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91" name="Line 7">
            <a:extLst>
              <a:ext uri="{FF2B5EF4-FFF2-40B4-BE49-F238E27FC236}">
                <a16:creationId xmlns:a16="http://schemas.microsoft.com/office/drawing/2014/main" id="{6910C66D-11B5-4D4F-A674-881668C0A647}"/>
              </a:ext>
            </a:extLst>
          </p:cNvPr>
          <p:cNvSpPr>
            <a:spLocks noChangeShapeType="1"/>
          </p:cNvSpPr>
          <p:nvPr/>
        </p:nvSpPr>
        <p:spPr bwMode="auto">
          <a:xfrm>
            <a:off x="3798888" y="2286000"/>
            <a:ext cx="9906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92" name="Text Box 8">
            <a:extLst>
              <a:ext uri="{FF2B5EF4-FFF2-40B4-BE49-F238E27FC236}">
                <a16:creationId xmlns:a16="http://schemas.microsoft.com/office/drawing/2014/main" id="{92AE4339-CBF6-4BE3-84FD-0D452C977BE9}"/>
              </a:ext>
            </a:extLst>
          </p:cNvPr>
          <p:cNvSpPr txBox="1">
            <a:spLocks noChangeArrowheads="1"/>
          </p:cNvSpPr>
          <p:nvPr/>
        </p:nvSpPr>
        <p:spPr bwMode="auto">
          <a:xfrm>
            <a:off x="2590800" y="1981200"/>
            <a:ext cx="61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a:t>S</a:t>
            </a:r>
            <a:r>
              <a:rPr kumimoji="0" lang="en-US" altLang="en-US" baseline="-25000"/>
              <a:t>DS</a:t>
            </a:r>
            <a:endParaRPr kumimoji="0" lang="en-US" altLang="en-US"/>
          </a:p>
        </p:txBody>
      </p:sp>
      <p:sp>
        <p:nvSpPr>
          <p:cNvPr id="67593" name="Line 9">
            <a:extLst>
              <a:ext uri="{FF2B5EF4-FFF2-40B4-BE49-F238E27FC236}">
                <a16:creationId xmlns:a16="http://schemas.microsoft.com/office/drawing/2014/main" id="{A552A6CB-36B4-440D-BF4F-D452E18C6213}"/>
              </a:ext>
            </a:extLst>
          </p:cNvPr>
          <p:cNvSpPr>
            <a:spLocks noChangeShapeType="1"/>
          </p:cNvSpPr>
          <p:nvPr/>
        </p:nvSpPr>
        <p:spPr bwMode="auto">
          <a:xfrm flipH="1">
            <a:off x="3276600" y="2286000"/>
            <a:ext cx="533400"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94" name="Text Box 10">
            <a:extLst>
              <a:ext uri="{FF2B5EF4-FFF2-40B4-BE49-F238E27FC236}">
                <a16:creationId xmlns:a16="http://schemas.microsoft.com/office/drawing/2014/main" id="{3F0EC10C-76EF-4BFA-B924-1CDF38C85DD5}"/>
              </a:ext>
            </a:extLst>
          </p:cNvPr>
          <p:cNvSpPr txBox="1">
            <a:spLocks noChangeArrowheads="1"/>
          </p:cNvSpPr>
          <p:nvPr/>
        </p:nvSpPr>
        <p:spPr bwMode="auto">
          <a:xfrm>
            <a:off x="2601913" y="2819400"/>
            <a:ext cx="60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a:t>S</a:t>
            </a:r>
            <a:r>
              <a:rPr kumimoji="0" lang="en-US" altLang="en-US" baseline="-25000"/>
              <a:t>D1</a:t>
            </a:r>
            <a:endParaRPr kumimoji="0" lang="en-US" altLang="en-US"/>
          </a:p>
        </p:txBody>
      </p:sp>
      <p:sp>
        <p:nvSpPr>
          <p:cNvPr id="67595" name="Text Box 11">
            <a:extLst>
              <a:ext uri="{FF2B5EF4-FFF2-40B4-BE49-F238E27FC236}">
                <a16:creationId xmlns:a16="http://schemas.microsoft.com/office/drawing/2014/main" id="{E643FD3B-928A-427F-B1AB-593A491D3F8A}"/>
              </a:ext>
            </a:extLst>
          </p:cNvPr>
          <p:cNvSpPr txBox="1">
            <a:spLocks noChangeArrowheads="1"/>
          </p:cNvSpPr>
          <p:nvPr/>
        </p:nvSpPr>
        <p:spPr bwMode="auto">
          <a:xfrm>
            <a:off x="3635375" y="40386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a:solidFill>
                  <a:schemeClr val="accent2"/>
                </a:solidFill>
              </a:rPr>
              <a:t>T</a:t>
            </a:r>
            <a:r>
              <a:rPr kumimoji="0" lang="en-US" altLang="en-US" baseline="-25000">
                <a:solidFill>
                  <a:schemeClr val="accent2"/>
                </a:solidFill>
              </a:rPr>
              <a:t>0</a:t>
            </a:r>
            <a:endParaRPr kumimoji="0" lang="en-US" altLang="en-US"/>
          </a:p>
        </p:txBody>
      </p:sp>
      <p:sp>
        <p:nvSpPr>
          <p:cNvPr id="67596" name="Text Box 12">
            <a:extLst>
              <a:ext uri="{FF2B5EF4-FFF2-40B4-BE49-F238E27FC236}">
                <a16:creationId xmlns:a16="http://schemas.microsoft.com/office/drawing/2014/main" id="{2BEFB2CC-4F82-4B40-8861-9F0FE66626B0}"/>
              </a:ext>
            </a:extLst>
          </p:cNvPr>
          <p:cNvSpPr txBox="1">
            <a:spLocks noChangeArrowheads="1"/>
          </p:cNvSpPr>
          <p:nvPr/>
        </p:nvSpPr>
        <p:spPr bwMode="auto">
          <a:xfrm>
            <a:off x="4560888" y="403860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a:t>T</a:t>
            </a:r>
            <a:r>
              <a:rPr kumimoji="0" lang="en-US" altLang="en-US" baseline="-25000"/>
              <a:t>S</a:t>
            </a:r>
            <a:endParaRPr kumimoji="0" lang="en-US" altLang="en-US"/>
          </a:p>
        </p:txBody>
      </p:sp>
      <p:sp>
        <p:nvSpPr>
          <p:cNvPr id="67597" name="Text Box 13">
            <a:extLst>
              <a:ext uri="{FF2B5EF4-FFF2-40B4-BE49-F238E27FC236}">
                <a16:creationId xmlns:a16="http://schemas.microsoft.com/office/drawing/2014/main" id="{9231166C-0A3F-4CCD-9A44-2306AD028CB8}"/>
              </a:ext>
            </a:extLst>
          </p:cNvPr>
          <p:cNvSpPr txBox="1">
            <a:spLocks noChangeArrowheads="1"/>
          </p:cNvSpPr>
          <p:nvPr/>
        </p:nvSpPr>
        <p:spPr bwMode="auto">
          <a:xfrm>
            <a:off x="5480050" y="4038600"/>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a:t>1.0</a:t>
            </a:r>
          </a:p>
        </p:txBody>
      </p:sp>
      <p:sp>
        <p:nvSpPr>
          <p:cNvPr id="67598" name="Text Box 14">
            <a:extLst>
              <a:ext uri="{FF2B5EF4-FFF2-40B4-BE49-F238E27FC236}">
                <a16:creationId xmlns:a16="http://schemas.microsoft.com/office/drawing/2014/main" id="{EA59671E-ED36-43FC-92A8-312370C4CA7E}"/>
              </a:ext>
            </a:extLst>
          </p:cNvPr>
          <p:cNvSpPr txBox="1">
            <a:spLocks noChangeArrowheads="1"/>
          </p:cNvSpPr>
          <p:nvPr/>
        </p:nvSpPr>
        <p:spPr bwMode="auto">
          <a:xfrm>
            <a:off x="4267200" y="449580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a:t>Period </a:t>
            </a:r>
            <a:r>
              <a:rPr kumimoji="0" lang="en-US" altLang="en-US" i="1"/>
              <a:t>T</a:t>
            </a:r>
            <a:endParaRPr kumimoji="0" lang="en-US" altLang="en-US"/>
          </a:p>
        </p:txBody>
      </p:sp>
      <p:sp>
        <p:nvSpPr>
          <p:cNvPr id="67599" name="Text Box 15">
            <a:extLst>
              <a:ext uri="{FF2B5EF4-FFF2-40B4-BE49-F238E27FC236}">
                <a16:creationId xmlns:a16="http://schemas.microsoft.com/office/drawing/2014/main" id="{407177B9-F8CD-49C3-8BAF-9018196DFD72}"/>
              </a:ext>
            </a:extLst>
          </p:cNvPr>
          <p:cNvSpPr txBox="1">
            <a:spLocks noChangeArrowheads="1"/>
          </p:cNvSpPr>
          <p:nvPr/>
        </p:nvSpPr>
        <p:spPr bwMode="auto">
          <a:xfrm rot="-5400000">
            <a:off x="877887" y="2855913"/>
            <a:ext cx="300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a:t>Spectral Response Acceleration S</a:t>
            </a:r>
            <a:r>
              <a:rPr kumimoji="0" lang="en-US" altLang="en-US" sz="1600" baseline="-25000"/>
              <a:t>a</a:t>
            </a:r>
            <a:endParaRPr kumimoji="0" lang="en-US" altLang="en-US"/>
          </a:p>
        </p:txBody>
      </p:sp>
      <p:sp>
        <p:nvSpPr>
          <p:cNvPr id="67600" name="Line 16">
            <a:extLst>
              <a:ext uri="{FF2B5EF4-FFF2-40B4-BE49-F238E27FC236}">
                <a16:creationId xmlns:a16="http://schemas.microsoft.com/office/drawing/2014/main" id="{892E5E5D-D68D-4424-B86F-271C98BCA0AD}"/>
              </a:ext>
            </a:extLst>
          </p:cNvPr>
          <p:cNvSpPr>
            <a:spLocks noChangeShapeType="1"/>
          </p:cNvSpPr>
          <p:nvPr/>
        </p:nvSpPr>
        <p:spPr bwMode="auto">
          <a:xfrm>
            <a:off x="4800600" y="2286000"/>
            <a:ext cx="0" cy="175260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17">
            <a:extLst>
              <a:ext uri="{FF2B5EF4-FFF2-40B4-BE49-F238E27FC236}">
                <a16:creationId xmlns:a16="http://schemas.microsoft.com/office/drawing/2014/main" id="{25C710B7-EA4A-4AAE-A50D-121AD39D4362}"/>
              </a:ext>
            </a:extLst>
          </p:cNvPr>
          <p:cNvSpPr>
            <a:spLocks noChangeShapeType="1"/>
          </p:cNvSpPr>
          <p:nvPr/>
        </p:nvSpPr>
        <p:spPr bwMode="auto">
          <a:xfrm>
            <a:off x="5791200" y="3124200"/>
            <a:ext cx="0" cy="91440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02" name="Freeform 18">
            <a:extLst>
              <a:ext uri="{FF2B5EF4-FFF2-40B4-BE49-F238E27FC236}">
                <a16:creationId xmlns:a16="http://schemas.microsoft.com/office/drawing/2014/main" id="{3993F824-1D7C-4267-9385-C1F540D47E85}"/>
              </a:ext>
            </a:extLst>
          </p:cNvPr>
          <p:cNvSpPr>
            <a:spLocks/>
          </p:cNvSpPr>
          <p:nvPr/>
        </p:nvSpPr>
        <p:spPr bwMode="auto">
          <a:xfrm>
            <a:off x="4800600" y="2286000"/>
            <a:ext cx="1600200" cy="990600"/>
          </a:xfrm>
          <a:custGeom>
            <a:avLst/>
            <a:gdLst>
              <a:gd name="T0" fmla="*/ 0 w 384"/>
              <a:gd name="T1" fmla="*/ 0 h 480"/>
              <a:gd name="T2" fmla="*/ 600075 w 384"/>
              <a:gd name="T3" fmla="*/ 594360 h 480"/>
              <a:gd name="T4" fmla="*/ 1600200 w 384"/>
              <a:gd name="T5" fmla="*/ 990600 h 480"/>
              <a:gd name="T6" fmla="*/ 0 60000 65536"/>
              <a:gd name="T7" fmla="*/ 0 60000 65536"/>
              <a:gd name="T8" fmla="*/ 0 60000 65536"/>
              <a:gd name="T9" fmla="*/ 0 w 384"/>
              <a:gd name="T10" fmla="*/ 0 h 480"/>
              <a:gd name="T11" fmla="*/ 384 w 384"/>
              <a:gd name="T12" fmla="*/ 480 h 480"/>
            </a:gdLst>
            <a:ahLst/>
            <a:cxnLst>
              <a:cxn ang="T6">
                <a:pos x="T0" y="T1"/>
              </a:cxn>
              <a:cxn ang="T7">
                <a:pos x="T2" y="T3"/>
              </a:cxn>
              <a:cxn ang="T8">
                <a:pos x="T4" y="T5"/>
              </a:cxn>
            </a:cxnLst>
            <a:rect l="T9" t="T10" r="T11" b="T12"/>
            <a:pathLst>
              <a:path w="384" h="480">
                <a:moveTo>
                  <a:pt x="0" y="0"/>
                </a:moveTo>
                <a:cubicBezTo>
                  <a:pt x="40" y="104"/>
                  <a:pt x="80" y="208"/>
                  <a:pt x="144" y="288"/>
                </a:cubicBezTo>
                <a:cubicBezTo>
                  <a:pt x="208" y="368"/>
                  <a:pt x="272" y="432"/>
                  <a:pt x="384" y="480"/>
                </a:cubicBezTo>
              </a:path>
            </a:pathLst>
          </a:cu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9">
            <a:extLst>
              <a:ext uri="{FF2B5EF4-FFF2-40B4-BE49-F238E27FC236}">
                <a16:creationId xmlns:a16="http://schemas.microsoft.com/office/drawing/2014/main" id="{3560E922-B729-4C71-9FC7-FD194E11C854}"/>
              </a:ext>
            </a:extLst>
          </p:cNvPr>
          <p:cNvGrpSpPr>
            <a:grpSpLocks/>
          </p:cNvGrpSpPr>
          <p:nvPr/>
        </p:nvGrpSpPr>
        <p:grpSpPr bwMode="auto">
          <a:xfrm>
            <a:off x="4800600" y="2286000"/>
            <a:ext cx="1981200" cy="990600"/>
            <a:chOff x="3120" y="1584"/>
            <a:chExt cx="1248" cy="624"/>
          </a:xfrm>
        </p:grpSpPr>
        <p:sp>
          <p:nvSpPr>
            <p:cNvPr id="67618" name="AutoShape 20">
              <a:extLst>
                <a:ext uri="{FF2B5EF4-FFF2-40B4-BE49-F238E27FC236}">
                  <a16:creationId xmlns:a16="http://schemas.microsoft.com/office/drawing/2014/main" id="{198C35D7-483D-45D3-8B06-C45C4982F0BF}"/>
                </a:ext>
              </a:extLst>
            </p:cNvPr>
            <p:cNvSpPr>
              <a:spLocks noChangeArrowheads="1"/>
            </p:cNvSpPr>
            <p:nvPr/>
          </p:nvSpPr>
          <p:spPr bwMode="auto">
            <a:xfrm>
              <a:off x="3456" y="1584"/>
              <a:ext cx="912" cy="384"/>
            </a:xfrm>
            <a:prstGeom prst="wedgeRectCallout">
              <a:avLst>
                <a:gd name="adj1" fmla="val -36843"/>
                <a:gd name="adj2" fmla="val 763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solidFill>
                    <a:schemeClr val="hlink"/>
                  </a:solidFill>
                </a:rPr>
                <a:t>S</a:t>
              </a:r>
              <a:r>
                <a:rPr kumimoji="0" lang="en-US" altLang="en-US" baseline="-25000">
                  <a:solidFill>
                    <a:schemeClr val="hlink"/>
                  </a:solidFill>
                </a:rPr>
                <a:t>a</a:t>
              </a:r>
              <a:r>
                <a:rPr kumimoji="0" lang="en-US" altLang="en-US">
                  <a:solidFill>
                    <a:schemeClr val="hlink"/>
                  </a:solidFill>
                </a:rPr>
                <a:t>=S</a:t>
              </a:r>
              <a:r>
                <a:rPr kumimoji="0" lang="en-US" altLang="en-US" baseline="-25000">
                  <a:solidFill>
                    <a:schemeClr val="hlink"/>
                  </a:solidFill>
                </a:rPr>
                <a:t>D1</a:t>
              </a:r>
              <a:r>
                <a:rPr kumimoji="0" lang="en-US" altLang="en-US">
                  <a:solidFill>
                    <a:schemeClr val="hlink"/>
                  </a:solidFill>
                </a:rPr>
                <a:t>/T</a:t>
              </a:r>
              <a:endParaRPr kumimoji="0" lang="en-US" altLang="en-US"/>
            </a:p>
          </p:txBody>
        </p:sp>
        <p:sp>
          <p:nvSpPr>
            <p:cNvPr id="67619" name="Freeform 21">
              <a:extLst>
                <a:ext uri="{FF2B5EF4-FFF2-40B4-BE49-F238E27FC236}">
                  <a16:creationId xmlns:a16="http://schemas.microsoft.com/office/drawing/2014/main" id="{0EB57C12-6462-4238-829C-A0EC8B16F3A1}"/>
                </a:ext>
              </a:extLst>
            </p:cNvPr>
            <p:cNvSpPr>
              <a:spLocks/>
            </p:cNvSpPr>
            <p:nvPr/>
          </p:nvSpPr>
          <p:spPr bwMode="auto">
            <a:xfrm>
              <a:off x="3120" y="1584"/>
              <a:ext cx="1008" cy="624"/>
            </a:xfrm>
            <a:custGeom>
              <a:avLst/>
              <a:gdLst>
                <a:gd name="T0" fmla="*/ 0 w 384"/>
                <a:gd name="T1" fmla="*/ 0 h 480"/>
                <a:gd name="T2" fmla="*/ 378 w 384"/>
                <a:gd name="T3" fmla="*/ 374 h 480"/>
                <a:gd name="T4" fmla="*/ 1008 w 384"/>
                <a:gd name="T5" fmla="*/ 624 h 480"/>
                <a:gd name="T6" fmla="*/ 0 60000 65536"/>
                <a:gd name="T7" fmla="*/ 0 60000 65536"/>
                <a:gd name="T8" fmla="*/ 0 60000 65536"/>
                <a:gd name="T9" fmla="*/ 0 w 384"/>
                <a:gd name="T10" fmla="*/ 0 h 480"/>
                <a:gd name="T11" fmla="*/ 384 w 384"/>
                <a:gd name="T12" fmla="*/ 480 h 480"/>
              </a:gdLst>
              <a:ahLst/>
              <a:cxnLst>
                <a:cxn ang="T6">
                  <a:pos x="T0" y="T1"/>
                </a:cxn>
                <a:cxn ang="T7">
                  <a:pos x="T2" y="T3"/>
                </a:cxn>
                <a:cxn ang="T8">
                  <a:pos x="T4" y="T5"/>
                </a:cxn>
              </a:cxnLst>
              <a:rect l="T9" t="T10" r="T11" b="T12"/>
              <a:pathLst>
                <a:path w="384" h="480">
                  <a:moveTo>
                    <a:pt x="0" y="0"/>
                  </a:moveTo>
                  <a:cubicBezTo>
                    <a:pt x="40" y="104"/>
                    <a:pt x="80" y="208"/>
                    <a:pt x="144" y="288"/>
                  </a:cubicBezTo>
                  <a:cubicBezTo>
                    <a:pt x="208" y="368"/>
                    <a:pt x="272" y="432"/>
                    <a:pt x="384" y="480"/>
                  </a:cubicBezTo>
                </a:path>
              </a:pathLst>
            </a:custGeom>
            <a:noFill/>
            <a:ln w="28575" cap="sq">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22">
            <a:extLst>
              <a:ext uri="{FF2B5EF4-FFF2-40B4-BE49-F238E27FC236}">
                <a16:creationId xmlns:a16="http://schemas.microsoft.com/office/drawing/2014/main" id="{24F76B67-6DA6-4437-B3A3-66EC316DB5AC}"/>
              </a:ext>
            </a:extLst>
          </p:cNvPr>
          <p:cNvGrpSpPr>
            <a:grpSpLocks/>
          </p:cNvGrpSpPr>
          <p:nvPr/>
        </p:nvGrpSpPr>
        <p:grpSpPr bwMode="auto">
          <a:xfrm>
            <a:off x="2590800" y="1981200"/>
            <a:ext cx="2209800" cy="457200"/>
            <a:chOff x="1728" y="1392"/>
            <a:chExt cx="1392" cy="288"/>
          </a:xfrm>
        </p:grpSpPr>
        <p:sp>
          <p:nvSpPr>
            <p:cNvPr id="67616" name="Line 23">
              <a:extLst>
                <a:ext uri="{FF2B5EF4-FFF2-40B4-BE49-F238E27FC236}">
                  <a16:creationId xmlns:a16="http://schemas.microsoft.com/office/drawing/2014/main" id="{6AC047DF-ACDC-4897-BAAC-1B7867667515}"/>
                </a:ext>
              </a:extLst>
            </p:cNvPr>
            <p:cNvSpPr>
              <a:spLocks noChangeShapeType="1"/>
            </p:cNvSpPr>
            <p:nvPr/>
          </p:nvSpPr>
          <p:spPr bwMode="auto">
            <a:xfrm>
              <a:off x="2496" y="1584"/>
              <a:ext cx="624" cy="0"/>
            </a:xfrm>
            <a:prstGeom prst="line">
              <a:avLst/>
            </a:prstGeom>
            <a:noFill/>
            <a:ln w="28575" cap="sq">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17" name="Text Box 24">
              <a:extLst>
                <a:ext uri="{FF2B5EF4-FFF2-40B4-BE49-F238E27FC236}">
                  <a16:creationId xmlns:a16="http://schemas.microsoft.com/office/drawing/2014/main" id="{59F36E9A-EB13-482D-8897-3AC33C036F56}"/>
                </a:ext>
              </a:extLst>
            </p:cNvPr>
            <p:cNvSpPr txBox="1">
              <a:spLocks noChangeArrowheads="1"/>
            </p:cNvSpPr>
            <p:nvPr/>
          </p:nvSpPr>
          <p:spPr bwMode="auto">
            <a:xfrm>
              <a:off x="1728" y="1392"/>
              <a:ext cx="3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a:solidFill>
                    <a:schemeClr val="accent1"/>
                  </a:solidFill>
                </a:rPr>
                <a:t>S</a:t>
              </a:r>
              <a:r>
                <a:rPr kumimoji="0" lang="en-US" altLang="en-US" baseline="-25000">
                  <a:solidFill>
                    <a:schemeClr val="accent1"/>
                  </a:solidFill>
                </a:rPr>
                <a:t>DS</a:t>
              </a:r>
              <a:endParaRPr kumimoji="0" lang="en-US" altLang="en-US"/>
            </a:p>
          </p:txBody>
        </p:sp>
      </p:grpSp>
      <p:grpSp>
        <p:nvGrpSpPr>
          <p:cNvPr id="67605" name="Group 25">
            <a:extLst>
              <a:ext uri="{FF2B5EF4-FFF2-40B4-BE49-F238E27FC236}">
                <a16:creationId xmlns:a16="http://schemas.microsoft.com/office/drawing/2014/main" id="{E2DDC042-9FC4-4846-B2EC-FBA7FFA1D529}"/>
              </a:ext>
            </a:extLst>
          </p:cNvPr>
          <p:cNvGrpSpPr>
            <a:grpSpLocks/>
          </p:cNvGrpSpPr>
          <p:nvPr/>
        </p:nvGrpSpPr>
        <p:grpSpPr bwMode="auto">
          <a:xfrm>
            <a:off x="3276600" y="2286000"/>
            <a:ext cx="533400" cy="914400"/>
            <a:chOff x="2064" y="1440"/>
            <a:chExt cx="336" cy="576"/>
          </a:xfrm>
        </p:grpSpPr>
        <p:sp>
          <p:nvSpPr>
            <p:cNvPr id="67614" name="Line 26">
              <a:extLst>
                <a:ext uri="{FF2B5EF4-FFF2-40B4-BE49-F238E27FC236}">
                  <a16:creationId xmlns:a16="http://schemas.microsoft.com/office/drawing/2014/main" id="{E8D80D0D-1DA1-482F-AAD7-AB0363F5974E}"/>
                </a:ext>
              </a:extLst>
            </p:cNvPr>
            <p:cNvSpPr>
              <a:spLocks noChangeShapeType="1"/>
            </p:cNvSpPr>
            <p:nvPr/>
          </p:nvSpPr>
          <p:spPr bwMode="auto">
            <a:xfrm flipV="1">
              <a:off x="2064" y="1776"/>
              <a:ext cx="144" cy="24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27">
              <a:extLst>
                <a:ext uri="{FF2B5EF4-FFF2-40B4-BE49-F238E27FC236}">
                  <a16:creationId xmlns:a16="http://schemas.microsoft.com/office/drawing/2014/main" id="{4AC3F37C-1109-4393-91FA-7C1A8D634325}"/>
                </a:ext>
              </a:extLst>
            </p:cNvPr>
            <p:cNvSpPr>
              <a:spLocks noChangeShapeType="1"/>
            </p:cNvSpPr>
            <p:nvPr/>
          </p:nvSpPr>
          <p:spPr bwMode="auto">
            <a:xfrm flipV="1">
              <a:off x="2208" y="1440"/>
              <a:ext cx="192" cy="336"/>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8">
            <a:extLst>
              <a:ext uri="{FF2B5EF4-FFF2-40B4-BE49-F238E27FC236}">
                <a16:creationId xmlns:a16="http://schemas.microsoft.com/office/drawing/2014/main" id="{0B20D02A-4D5C-40DF-8C68-80561402CC67}"/>
              </a:ext>
            </a:extLst>
          </p:cNvPr>
          <p:cNvGrpSpPr>
            <a:grpSpLocks/>
          </p:cNvGrpSpPr>
          <p:nvPr/>
        </p:nvGrpSpPr>
        <p:grpSpPr bwMode="auto">
          <a:xfrm>
            <a:off x="1101725" y="2286000"/>
            <a:ext cx="2825750" cy="3714750"/>
            <a:chOff x="694" y="1440"/>
            <a:chExt cx="1780" cy="2340"/>
          </a:xfrm>
        </p:grpSpPr>
        <p:graphicFrame>
          <p:nvGraphicFramePr>
            <p:cNvPr id="67609" name="Object 29">
              <a:extLst>
                <a:ext uri="{FF2B5EF4-FFF2-40B4-BE49-F238E27FC236}">
                  <a16:creationId xmlns:a16="http://schemas.microsoft.com/office/drawing/2014/main" id="{BDC491B1-9914-44EA-B1C7-4F0C0C84A39B}"/>
                </a:ext>
              </a:extLst>
            </p:cNvPr>
            <p:cNvGraphicFramePr>
              <a:graphicFrameLocks noChangeAspect="1"/>
            </p:cNvGraphicFramePr>
            <p:nvPr/>
          </p:nvGraphicFramePr>
          <p:xfrm>
            <a:off x="694" y="3168"/>
            <a:ext cx="1780" cy="612"/>
          </p:xfrm>
          <a:graphic>
            <a:graphicData uri="http://schemas.openxmlformats.org/presentationml/2006/ole">
              <mc:AlternateContent xmlns:mc="http://schemas.openxmlformats.org/markup-compatibility/2006">
                <mc:Choice xmlns:v="urn:schemas-microsoft-com:vml" Requires="v">
                  <p:oleObj spid="_x0000_s67627" name="Equation" r:id="rId3" imgW="1981200" imgH="609600" progId="Equation.3">
                    <p:embed/>
                  </p:oleObj>
                </mc:Choice>
                <mc:Fallback>
                  <p:oleObj name="Equation" r:id="rId3" imgW="1981200" imgH="6096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 y="3168"/>
                          <a:ext cx="1780" cy="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67610" name="AutoShape 30">
              <a:extLst>
                <a:ext uri="{FF2B5EF4-FFF2-40B4-BE49-F238E27FC236}">
                  <a16:creationId xmlns:a16="http://schemas.microsoft.com/office/drawing/2014/main" id="{8943C158-A445-4A1F-B6C7-A758CCCFEAF2}"/>
                </a:ext>
              </a:extLst>
            </p:cNvPr>
            <p:cNvCxnSpPr>
              <a:cxnSpLocks noChangeShapeType="1"/>
            </p:cNvCxnSpPr>
            <p:nvPr/>
          </p:nvCxnSpPr>
          <p:spPr bwMode="auto">
            <a:xfrm rot="-5400000">
              <a:off x="1252" y="2165"/>
              <a:ext cx="1335" cy="576"/>
            </a:xfrm>
            <a:prstGeom prst="bentConnector3">
              <a:avLst>
                <a:gd name="adj1" fmla="val 50338"/>
              </a:avLst>
            </a:prstGeom>
            <a:noFill/>
            <a:ln w="12700" cap="rnd">
              <a:solidFill>
                <a:srgbClr val="336600"/>
              </a:solidFill>
              <a:prstDash val="sysDot"/>
              <a:miter lim="800000"/>
              <a:headEnd type="triangle" w="sm" len="sm"/>
              <a:tailEnd type="triangle" w="sm" len="sm"/>
            </a:ln>
            <a:extLst>
              <a:ext uri="{909E8E84-426E-40DD-AFC4-6F175D3DCCD1}">
                <a14:hiddenFill xmlns:a14="http://schemas.microsoft.com/office/drawing/2010/main">
                  <a:noFill/>
                </a14:hiddenFill>
              </a:ext>
            </a:extLst>
          </p:spPr>
        </p:cxnSp>
        <p:grpSp>
          <p:nvGrpSpPr>
            <p:cNvPr id="67611" name="Group 31">
              <a:extLst>
                <a:ext uri="{FF2B5EF4-FFF2-40B4-BE49-F238E27FC236}">
                  <a16:creationId xmlns:a16="http://schemas.microsoft.com/office/drawing/2014/main" id="{19198F17-B173-464A-ACA7-A44E2F135070}"/>
                </a:ext>
              </a:extLst>
            </p:cNvPr>
            <p:cNvGrpSpPr>
              <a:grpSpLocks/>
            </p:cNvGrpSpPr>
            <p:nvPr/>
          </p:nvGrpSpPr>
          <p:grpSpPr bwMode="auto">
            <a:xfrm>
              <a:off x="2064" y="1440"/>
              <a:ext cx="336" cy="576"/>
              <a:chOff x="2064" y="1440"/>
              <a:chExt cx="336" cy="576"/>
            </a:xfrm>
          </p:grpSpPr>
          <p:sp>
            <p:nvSpPr>
              <p:cNvPr id="67612" name="Line 32">
                <a:extLst>
                  <a:ext uri="{FF2B5EF4-FFF2-40B4-BE49-F238E27FC236}">
                    <a16:creationId xmlns:a16="http://schemas.microsoft.com/office/drawing/2014/main" id="{FFB7EA6B-2B99-4701-95AB-620A75E5CDD9}"/>
                  </a:ext>
                </a:extLst>
              </p:cNvPr>
              <p:cNvSpPr>
                <a:spLocks noChangeShapeType="1"/>
              </p:cNvSpPr>
              <p:nvPr/>
            </p:nvSpPr>
            <p:spPr bwMode="auto">
              <a:xfrm flipV="1">
                <a:off x="2064" y="1776"/>
                <a:ext cx="144" cy="240"/>
              </a:xfrm>
              <a:prstGeom prst="line">
                <a:avLst/>
              </a:prstGeom>
              <a:noFill/>
              <a:ln w="28575" cap="sq">
                <a:solidFill>
                  <a:srgbClr val="00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33">
                <a:extLst>
                  <a:ext uri="{FF2B5EF4-FFF2-40B4-BE49-F238E27FC236}">
                    <a16:creationId xmlns:a16="http://schemas.microsoft.com/office/drawing/2014/main" id="{108125CE-9B9D-419D-925D-47E07D94F89F}"/>
                  </a:ext>
                </a:extLst>
              </p:cNvPr>
              <p:cNvSpPr>
                <a:spLocks noChangeShapeType="1"/>
              </p:cNvSpPr>
              <p:nvPr/>
            </p:nvSpPr>
            <p:spPr bwMode="auto">
              <a:xfrm flipV="1">
                <a:off x="2208" y="1440"/>
                <a:ext cx="192" cy="336"/>
              </a:xfrm>
              <a:prstGeom prst="line">
                <a:avLst/>
              </a:prstGeom>
              <a:noFill/>
              <a:ln w="28575" cap="sq">
                <a:solidFill>
                  <a:srgbClr val="00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7607" name="Text Box 34">
            <a:extLst>
              <a:ext uri="{FF2B5EF4-FFF2-40B4-BE49-F238E27FC236}">
                <a16:creationId xmlns:a16="http://schemas.microsoft.com/office/drawing/2014/main" id="{BACAE549-8678-4220-9A93-A2A091CD40A0}"/>
              </a:ext>
            </a:extLst>
          </p:cNvPr>
          <p:cNvSpPr txBox="1">
            <a:spLocks noChangeArrowheads="1"/>
          </p:cNvSpPr>
          <p:nvPr/>
        </p:nvSpPr>
        <p:spPr bwMode="auto">
          <a:xfrm>
            <a:off x="6000750" y="51816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a:solidFill>
                  <a:schemeClr val="accent2"/>
                </a:solidFill>
              </a:rPr>
              <a:t>T</a:t>
            </a:r>
            <a:r>
              <a:rPr kumimoji="0" lang="en-US" altLang="en-US" baseline="-25000">
                <a:solidFill>
                  <a:schemeClr val="accent2"/>
                </a:solidFill>
              </a:rPr>
              <a:t>0</a:t>
            </a:r>
            <a:r>
              <a:rPr kumimoji="0" lang="en-US" altLang="en-US">
                <a:solidFill>
                  <a:schemeClr val="accent2"/>
                </a:solidFill>
              </a:rPr>
              <a:t>=0.2</a:t>
            </a:r>
            <a:r>
              <a:rPr kumimoji="0" lang="en-US" altLang="en-US" i="1">
                <a:solidFill>
                  <a:schemeClr val="accent2"/>
                </a:solidFill>
              </a:rPr>
              <a:t>S</a:t>
            </a:r>
            <a:r>
              <a:rPr kumimoji="0" lang="en-US" altLang="en-US" i="1" baseline="-25000">
                <a:solidFill>
                  <a:schemeClr val="accent2"/>
                </a:solidFill>
              </a:rPr>
              <a:t>D1</a:t>
            </a:r>
            <a:r>
              <a:rPr kumimoji="0" lang="en-US" altLang="en-US" i="1">
                <a:solidFill>
                  <a:schemeClr val="accent2"/>
                </a:solidFill>
              </a:rPr>
              <a:t>/S</a:t>
            </a:r>
            <a:r>
              <a:rPr kumimoji="0" lang="en-US" altLang="en-US" i="1" baseline="-25000">
                <a:solidFill>
                  <a:schemeClr val="accent2"/>
                </a:solidFill>
              </a:rPr>
              <a:t>DS</a:t>
            </a:r>
          </a:p>
        </p:txBody>
      </p:sp>
      <p:sp>
        <p:nvSpPr>
          <p:cNvPr id="67608" name="Text Box 35">
            <a:extLst>
              <a:ext uri="{FF2B5EF4-FFF2-40B4-BE49-F238E27FC236}">
                <a16:creationId xmlns:a16="http://schemas.microsoft.com/office/drawing/2014/main" id="{24654744-7478-4B2C-B926-CD28346FB2A7}"/>
              </a:ext>
            </a:extLst>
          </p:cNvPr>
          <p:cNvSpPr txBox="1">
            <a:spLocks noChangeArrowheads="1"/>
          </p:cNvSpPr>
          <p:nvPr/>
        </p:nvSpPr>
        <p:spPr bwMode="auto">
          <a:xfrm>
            <a:off x="6019800" y="5715000"/>
            <a:ext cx="158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a:t>T</a:t>
            </a:r>
            <a:r>
              <a:rPr kumimoji="0" lang="en-US" altLang="en-US" baseline="-25000"/>
              <a:t>S </a:t>
            </a:r>
            <a:r>
              <a:rPr kumimoji="0" lang="en-US" altLang="en-US"/>
              <a:t>=</a:t>
            </a:r>
            <a:r>
              <a:rPr kumimoji="0" lang="en-US" altLang="en-US" i="1"/>
              <a:t>S</a:t>
            </a:r>
            <a:r>
              <a:rPr kumimoji="0" lang="en-US" altLang="en-US" i="1" baseline="-25000"/>
              <a:t>D1</a:t>
            </a:r>
            <a:r>
              <a:rPr kumimoji="0" lang="en-US" altLang="en-US" i="1"/>
              <a:t>/S</a:t>
            </a:r>
            <a:r>
              <a:rPr kumimoji="0" lang="en-US" altLang="en-US" i="1" baseline="-25000"/>
              <a:t>DS</a:t>
            </a:r>
            <a:endParaRPr kumimoji="0" lang="en-US" altLang="en-US" i="1" baseline="-250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a:extLst>
              <a:ext uri="{FF2B5EF4-FFF2-40B4-BE49-F238E27FC236}">
                <a16:creationId xmlns:a16="http://schemas.microsoft.com/office/drawing/2014/main" id="{C05ADFB3-F63D-42AA-8D1A-2A4FAF64F2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6F403F58-8044-4550-BDDB-7D513FE9EE22}" type="slidenum">
              <a:rPr lang="en-US" altLang="en-US" sz="1400"/>
              <a:pPr/>
              <a:t>3</a:t>
            </a:fld>
            <a:endParaRPr lang="en-US" altLang="en-US" sz="1400"/>
          </a:p>
        </p:txBody>
      </p:sp>
      <p:sp>
        <p:nvSpPr>
          <p:cNvPr id="35842" name="Rectangle 2">
            <a:extLst>
              <a:ext uri="{FF2B5EF4-FFF2-40B4-BE49-F238E27FC236}">
                <a16:creationId xmlns:a16="http://schemas.microsoft.com/office/drawing/2014/main" id="{6D8FD56A-FBD5-4757-A288-1C971FE26837}"/>
              </a:ext>
            </a:extLst>
          </p:cNvPr>
          <p:cNvSpPr>
            <a:spLocks noGrp="1" noChangeArrowheads="1"/>
          </p:cNvSpPr>
          <p:nvPr>
            <p:ph type="title"/>
          </p:nvPr>
        </p:nvSpPr>
        <p:spPr/>
        <p:txBody>
          <a:bodyPr/>
          <a:lstStyle/>
          <a:p>
            <a:r>
              <a:rPr lang="en-US" altLang="en-US"/>
              <a:t>Evolution of Seismic Codes</a:t>
            </a:r>
          </a:p>
        </p:txBody>
      </p:sp>
      <p:sp>
        <p:nvSpPr>
          <p:cNvPr id="35843" name="AutoShape 3">
            <a:extLst>
              <a:ext uri="{FF2B5EF4-FFF2-40B4-BE49-F238E27FC236}">
                <a16:creationId xmlns:a16="http://schemas.microsoft.com/office/drawing/2014/main" id="{3E614303-B3AE-4545-9ED0-EFE41B2B9D00}"/>
              </a:ext>
            </a:extLst>
          </p:cNvPr>
          <p:cNvSpPr>
            <a:spLocks noChangeArrowheads="1"/>
          </p:cNvSpPr>
          <p:nvPr/>
        </p:nvSpPr>
        <p:spPr bwMode="auto">
          <a:xfrm>
            <a:off x="3352800" y="1676400"/>
            <a:ext cx="2590800" cy="609600"/>
          </a:xfrm>
          <a:prstGeom prst="flowChartProcess">
            <a:avLst/>
          </a:prstGeom>
          <a:gradFill rotWithShape="0">
            <a:gsLst>
              <a:gs pos="0">
                <a:srgbClr val="767600"/>
              </a:gs>
              <a:gs pos="50000">
                <a:srgbClr val="FFFF00"/>
              </a:gs>
              <a:gs pos="100000">
                <a:srgbClr val="767600"/>
              </a:gs>
            </a:gsLst>
            <a:lin ang="5400000" scaled="1"/>
          </a:gra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San Fernando, 1971</a:t>
            </a:r>
          </a:p>
        </p:txBody>
      </p:sp>
      <p:sp>
        <p:nvSpPr>
          <p:cNvPr id="35844" name="AutoShape 4">
            <a:extLst>
              <a:ext uri="{FF2B5EF4-FFF2-40B4-BE49-F238E27FC236}">
                <a16:creationId xmlns:a16="http://schemas.microsoft.com/office/drawing/2014/main" id="{E0A5031A-74CB-453F-A68A-A2A0555A8A48}"/>
              </a:ext>
            </a:extLst>
          </p:cNvPr>
          <p:cNvSpPr>
            <a:spLocks noChangeArrowheads="1"/>
          </p:cNvSpPr>
          <p:nvPr/>
        </p:nvSpPr>
        <p:spPr bwMode="auto">
          <a:xfrm>
            <a:off x="914400" y="1714500"/>
            <a:ext cx="1981200" cy="533400"/>
          </a:xfrm>
          <a:prstGeom prst="flowChartProcess">
            <a:avLst/>
          </a:prstGeom>
          <a:solidFill>
            <a:srgbClr val="FFFF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SEAOC, 1980</a:t>
            </a:r>
          </a:p>
        </p:txBody>
      </p:sp>
      <p:sp>
        <p:nvSpPr>
          <p:cNvPr id="35845" name="AutoShape 5">
            <a:extLst>
              <a:ext uri="{FF2B5EF4-FFF2-40B4-BE49-F238E27FC236}">
                <a16:creationId xmlns:a16="http://schemas.microsoft.com/office/drawing/2014/main" id="{164844E2-F022-40D7-8CED-7EC09C7831EF}"/>
              </a:ext>
            </a:extLst>
          </p:cNvPr>
          <p:cNvSpPr>
            <a:spLocks noChangeArrowheads="1"/>
          </p:cNvSpPr>
          <p:nvPr/>
        </p:nvSpPr>
        <p:spPr bwMode="auto">
          <a:xfrm>
            <a:off x="914400" y="2425700"/>
            <a:ext cx="1981200" cy="533400"/>
          </a:xfrm>
          <a:prstGeom prst="flowChartProcess">
            <a:avLst/>
          </a:prstGeom>
          <a:solidFill>
            <a:srgbClr val="FFFF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UBC, 1982</a:t>
            </a:r>
          </a:p>
        </p:txBody>
      </p:sp>
      <p:sp>
        <p:nvSpPr>
          <p:cNvPr id="35846" name="AutoShape 6">
            <a:extLst>
              <a:ext uri="{FF2B5EF4-FFF2-40B4-BE49-F238E27FC236}">
                <a16:creationId xmlns:a16="http://schemas.microsoft.com/office/drawing/2014/main" id="{1337EAF6-0638-4EEF-A456-AF33F705D2FF}"/>
              </a:ext>
            </a:extLst>
          </p:cNvPr>
          <p:cNvSpPr>
            <a:spLocks noChangeArrowheads="1"/>
          </p:cNvSpPr>
          <p:nvPr/>
        </p:nvSpPr>
        <p:spPr bwMode="auto">
          <a:xfrm>
            <a:off x="914400" y="3149600"/>
            <a:ext cx="1981200" cy="457200"/>
          </a:xfrm>
          <a:prstGeom prst="flowChartProcess">
            <a:avLst/>
          </a:prstGeom>
          <a:solidFill>
            <a:srgbClr val="FFFF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UBC, 1985</a:t>
            </a:r>
          </a:p>
        </p:txBody>
      </p:sp>
      <p:sp>
        <p:nvSpPr>
          <p:cNvPr id="35847" name="AutoShape 7">
            <a:extLst>
              <a:ext uri="{FF2B5EF4-FFF2-40B4-BE49-F238E27FC236}">
                <a16:creationId xmlns:a16="http://schemas.microsoft.com/office/drawing/2014/main" id="{70C62B73-552B-4109-8DC8-FCAC6187FDBB}"/>
              </a:ext>
            </a:extLst>
          </p:cNvPr>
          <p:cNvSpPr>
            <a:spLocks noChangeArrowheads="1"/>
          </p:cNvSpPr>
          <p:nvPr/>
        </p:nvSpPr>
        <p:spPr bwMode="auto">
          <a:xfrm>
            <a:off x="914400" y="3810000"/>
            <a:ext cx="1981200" cy="457200"/>
          </a:xfrm>
          <a:prstGeom prst="flowChartProcess">
            <a:avLst/>
          </a:prstGeom>
          <a:solidFill>
            <a:srgbClr val="FFFF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UBC, 1988</a:t>
            </a:r>
          </a:p>
        </p:txBody>
      </p:sp>
      <p:sp>
        <p:nvSpPr>
          <p:cNvPr id="35848" name="AutoShape 8">
            <a:extLst>
              <a:ext uri="{FF2B5EF4-FFF2-40B4-BE49-F238E27FC236}">
                <a16:creationId xmlns:a16="http://schemas.microsoft.com/office/drawing/2014/main" id="{C81F9FD9-011C-4D25-934D-C8A623ED70EC}"/>
              </a:ext>
            </a:extLst>
          </p:cNvPr>
          <p:cNvSpPr>
            <a:spLocks noChangeArrowheads="1"/>
          </p:cNvSpPr>
          <p:nvPr/>
        </p:nvSpPr>
        <p:spPr bwMode="auto">
          <a:xfrm>
            <a:off x="914400" y="4470400"/>
            <a:ext cx="1981200" cy="457200"/>
          </a:xfrm>
          <a:prstGeom prst="flowChartProcess">
            <a:avLst/>
          </a:prstGeom>
          <a:solidFill>
            <a:srgbClr val="FFFF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UBC, 1992</a:t>
            </a:r>
          </a:p>
        </p:txBody>
      </p:sp>
      <p:sp>
        <p:nvSpPr>
          <p:cNvPr id="35849" name="AutoShape 9">
            <a:extLst>
              <a:ext uri="{FF2B5EF4-FFF2-40B4-BE49-F238E27FC236}">
                <a16:creationId xmlns:a16="http://schemas.microsoft.com/office/drawing/2014/main" id="{4375D948-6193-4BBD-9A91-C89C2ABC5BA2}"/>
              </a:ext>
            </a:extLst>
          </p:cNvPr>
          <p:cNvSpPr>
            <a:spLocks noChangeArrowheads="1"/>
          </p:cNvSpPr>
          <p:nvPr/>
        </p:nvSpPr>
        <p:spPr bwMode="auto">
          <a:xfrm>
            <a:off x="914400" y="5130800"/>
            <a:ext cx="1981200" cy="457200"/>
          </a:xfrm>
          <a:prstGeom prst="flowChartProcess">
            <a:avLst/>
          </a:prstGeom>
          <a:solidFill>
            <a:srgbClr val="FFFF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UBC, 1994</a:t>
            </a:r>
          </a:p>
        </p:txBody>
      </p:sp>
      <p:sp>
        <p:nvSpPr>
          <p:cNvPr id="35850" name="AutoShape 10">
            <a:extLst>
              <a:ext uri="{FF2B5EF4-FFF2-40B4-BE49-F238E27FC236}">
                <a16:creationId xmlns:a16="http://schemas.microsoft.com/office/drawing/2014/main" id="{40A4BC78-4BBF-43C6-9ABA-7A9E24B32223}"/>
              </a:ext>
            </a:extLst>
          </p:cNvPr>
          <p:cNvSpPr>
            <a:spLocks noChangeArrowheads="1"/>
          </p:cNvSpPr>
          <p:nvPr/>
        </p:nvSpPr>
        <p:spPr bwMode="auto">
          <a:xfrm>
            <a:off x="914400" y="5753100"/>
            <a:ext cx="1981200" cy="457200"/>
          </a:xfrm>
          <a:prstGeom prst="flowChartProcess">
            <a:avLst/>
          </a:prstGeom>
          <a:solidFill>
            <a:srgbClr val="FFFF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UBC, 1997</a:t>
            </a:r>
          </a:p>
        </p:txBody>
      </p:sp>
      <p:sp>
        <p:nvSpPr>
          <p:cNvPr id="35851" name="AutoShape 11">
            <a:extLst>
              <a:ext uri="{FF2B5EF4-FFF2-40B4-BE49-F238E27FC236}">
                <a16:creationId xmlns:a16="http://schemas.microsoft.com/office/drawing/2014/main" id="{D6475759-F8D4-41B2-A877-7ED79828057A}"/>
              </a:ext>
            </a:extLst>
          </p:cNvPr>
          <p:cNvSpPr>
            <a:spLocks noChangeArrowheads="1"/>
          </p:cNvSpPr>
          <p:nvPr/>
        </p:nvSpPr>
        <p:spPr bwMode="auto">
          <a:xfrm>
            <a:off x="3657600" y="2425700"/>
            <a:ext cx="1981200" cy="533400"/>
          </a:xfrm>
          <a:prstGeom prst="flowChartProcess">
            <a:avLst/>
          </a:prstGeom>
          <a:solidFill>
            <a:schemeClr val="accent1"/>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ATC, 1978</a:t>
            </a:r>
          </a:p>
        </p:txBody>
      </p:sp>
      <p:sp>
        <p:nvSpPr>
          <p:cNvPr id="35852" name="AutoShape 12">
            <a:extLst>
              <a:ext uri="{FF2B5EF4-FFF2-40B4-BE49-F238E27FC236}">
                <a16:creationId xmlns:a16="http://schemas.microsoft.com/office/drawing/2014/main" id="{A8E0DEC8-F13B-4612-86E9-1F549758D2FB}"/>
              </a:ext>
            </a:extLst>
          </p:cNvPr>
          <p:cNvSpPr>
            <a:spLocks noChangeArrowheads="1"/>
          </p:cNvSpPr>
          <p:nvPr/>
        </p:nvSpPr>
        <p:spPr bwMode="auto">
          <a:xfrm>
            <a:off x="3657600" y="3175000"/>
            <a:ext cx="1981200" cy="457200"/>
          </a:xfrm>
          <a:prstGeom prst="flowChartProcess">
            <a:avLst/>
          </a:prstGeom>
          <a:solidFill>
            <a:schemeClr val="accent1"/>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BSSC, 1985</a:t>
            </a:r>
          </a:p>
        </p:txBody>
      </p:sp>
      <p:sp>
        <p:nvSpPr>
          <p:cNvPr id="35853" name="AutoShape 13">
            <a:extLst>
              <a:ext uri="{FF2B5EF4-FFF2-40B4-BE49-F238E27FC236}">
                <a16:creationId xmlns:a16="http://schemas.microsoft.com/office/drawing/2014/main" id="{B25D6F1B-8D91-45AC-AB9B-24EB7F63F1EE}"/>
              </a:ext>
            </a:extLst>
          </p:cNvPr>
          <p:cNvSpPr>
            <a:spLocks noChangeArrowheads="1"/>
          </p:cNvSpPr>
          <p:nvPr/>
        </p:nvSpPr>
        <p:spPr bwMode="auto">
          <a:xfrm>
            <a:off x="3657600" y="3835400"/>
            <a:ext cx="1981200" cy="457200"/>
          </a:xfrm>
          <a:prstGeom prst="flowChartProcess">
            <a:avLst/>
          </a:prstGeom>
          <a:solidFill>
            <a:schemeClr val="accent1"/>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NEHRP, 1991</a:t>
            </a:r>
          </a:p>
        </p:txBody>
      </p:sp>
      <p:sp>
        <p:nvSpPr>
          <p:cNvPr id="35854" name="AutoShape 14">
            <a:extLst>
              <a:ext uri="{FF2B5EF4-FFF2-40B4-BE49-F238E27FC236}">
                <a16:creationId xmlns:a16="http://schemas.microsoft.com/office/drawing/2014/main" id="{42CF2C81-FCF2-4BFB-A301-568517ECABF4}"/>
              </a:ext>
            </a:extLst>
          </p:cNvPr>
          <p:cNvSpPr>
            <a:spLocks noChangeArrowheads="1"/>
          </p:cNvSpPr>
          <p:nvPr/>
        </p:nvSpPr>
        <p:spPr bwMode="auto">
          <a:xfrm>
            <a:off x="3657600" y="4495800"/>
            <a:ext cx="1981200" cy="457200"/>
          </a:xfrm>
          <a:prstGeom prst="flowChartProcess">
            <a:avLst/>
          </a:prstGeom>
          <a:solidFill>
            <a:schemeClr val="accent1"/>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NEHRP, 1994</a:t>
            </a:r>
          </a:p>
        </p:txBody>
      </p:sp>
      <p:sp>
        <p:nvSpPr>
          <p:cNvPr id="35855" name="AutoShape 15">
            <a:extLst>
              <a:ext uri="{FF2B5EF4-FFF2-40B4-BE49-F238E27FC236}">
                <a16:creationId xmlns:a16="http://schemas.microsoft.com/office/drawing/2014/main" id="{A862B442-6E64-44DD-BCF9-5E88E9C8ECBB}"/>
              </a:ext>
            </a:extLst>
          </p:cNvPr>
          <p:cNvSpPr>
            <a:spLocks noChangeArrowheads="1"/>
          </p:cNvSpPr>
          <p:nvPr/>
        </p:nvSpPr>
        <p:spPr bwMode="auto">
          <a:xfrm>
            <a:off x="3657600" y="5156200"/>
            <a:ext cx="1981200" cy="457200"/>
          </a:xfrm>
          <a:prstGeom prst="flowChartProcess">
            <a:avLst/>
          </a:prstGeom>
          <a:solidFill>
            <a:schemeClr val="accent1"/>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NEHRP, 97,03</a:t>
            </a:r>
          </a:p>
        </p:txBody>
      </p:sp>
      <p:sp>
        <p:nvSpPr>
          <p:cNvPr id="35856" name="AutoShape 16">
            <a:extLst>
              <a:ext uri="{FF2B5EF4-FFF2-40B4-BE49-F238E27FC236}">
                <a16:creationId xmlns:a16="http://schemas.microsoft.com/office/drawing/2014/main" id="{95A848CC-57F3-4709-A4D0-3FFF6E51EEDD}"/>
              </a:ext>
            </a:extLst>
          </p:cNvPr>
          <p:cNvSpPr>
            <a:spLocks noChangeArrowheads="1"/>
          </p:cNvSpPr>
          <p:nvPr/>
        </p:nvSpPr>
        <p:spPr bwMode="auto">
          <a:xfrm>
            <a:off x="6314090" y="4897958"/>
            <a:ext cx="2144108" cy="1217612"/>
          </a:xfrm>
          <a:prstGeom prst="flowChartProcess">
            <a:avLst/>
          </a:prstGeom>
          <a:solidFill>
            <a:srgbClr val="CC99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sz="1400" dirty="0"/>
              <a:t>IBC2000 </a:t>
            </a:r>
          </a:p>
          <a:p>
            <a:pPr algn="ctr"/>
            <a:r>
              <a:rPr kumimoji="0" lang="en-US" altLang="en-US" sz="1400" dirty="0"/>
              <a:t>IBC03 &amp; IBC06,</a:t>
            </a:r>
          </a:p>
          <a:p>
            <a:pPr algn="ctr"/>
            <a:r>
              <a:rPr kumimoji="0" lang="en-US" altLang="en-US" sz="1400" dirty="0"/>
              <a:t>IBC2012,IBC2015,</a:t>
            </a:r>
          </a:p>
          <a:p>
            <a:pPr algn="ctr"/>
            <a:r>
              <a:rPr kumimoji="0" lang="en-US" altLang="en-US" sz="1400" dirty="0"/>
              <a:t>IBC2020, </a:t>
            </a:r>
          </a:p>
          <a:p>
            <a:pPr algn="ctr"/>
            <a:r>
              <a:rPr kumimoji="0" lang="en-US" altLang="en-US" sz="1400" dirty="0"/>
              <a:t>ASCE7-10, ASCE7-16</a:t>
            </a:r>
          </a:p>
        </p:txBody>
      </p:sp>
      <p:sp>
        <p:nvSpPr>
          <p:cNvPr id="35857" name="AutoShape 17">
            <a:extLst>
              <a:ext uri="{FF2B5EF4-FFF2-40B4-BE49-F238E27FC236}">
                <a16:creationId xmlns:a16="http://schemas.microsoft.com/office/drawing/2014/main" id="{8425B5F5-2B36-4A88-968D-37D2DFAC65A7}"/>
              </a:ext>
            </a:extLst>
          </p:cNvPr>
          <p:cNvSpPr>
            <a:spLocks noChangeArrowheads="1"/>
          </p:cNvSpPr>
          <p:nvPr/>
        </p:nvSpPr>
        <p:spPr bwMode="auto">
          <a:xfrm>
            <a:off x="6019800" y="2425700"/>
            <a:ext cx="1981200" cy="533400"/>
          </a:xfrm>
          <a:prstGeom prst="flowChartProcess">
            <a:avLst/>
          </a:prstGeom>
          <a:solidFill>
            <a:srgbClr val="00CC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ANSI, 1982</a:t>
            </a:r>
          </a:p>
        </p:txBody>
      </p:sp>
      <p:cxnSp>
        <p:nvCxnSpPr>
          <p:cNvPr id="35858" name="AutoShape 18">
            <a:extLst>
              <a:ext uri="{FF2B5EF4-FFF2-40B4-BE49-F238E27FC236}">
                <a16:creationId xmlns:a16="http://schemas.microsoft.com/office/drawing/2014/main" id="{6D65E5C9-122E-4A57-98A7-922E240E1B52}"/>
              </a:ext>
            </a:extLst>
          </p:cNvPr>
          <p:cNvCxnSpPr>
            <a:cxnSpLocks noChangeShapeType="1"/>
            <a:stCxn id="35857" idx="1"/>
            <a:endCxn id="35851" idx="3"/>
          </p:cNvCxnSpPr>
          <p:nvPr/>
        </p:nvCxnSpPr>
        <p:spPr bwMode="auto">
          <a:xfrm flipH="1">
            <a:off x="5638800" y="2692400"/>
            <a:ext cx="381000" cy="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59" name="AutoShape 19">
            <a:extLst>
              <a:ext uri="{FF2B5EF4-FFF2-40B4-BE49-F238E27FC236}">
                <a16:creationId xmlns:a16="http://schemas.microsoft.com/office/drawing/2014/main" id="{21F1538A-7E93-443A-A353-D9A47BD9F880}"/>
              </a:ext>
            </a:extLst>
          </p:cNvPr>
          <p:cNvCxnSpPr>
            <a:cxnSpLocks noChangeShapeType="1"/>
            <a:stCxn id="35843" idx="1"/>
            <a:endCxn id="35844" idx="3"/>
          </p:cNvCxnSpPr>
          <p:nvPr/>
        </p:nvCxnSpPr>
        <p:spPr bwMode="auto">
          <a:xfrm flipH="1">
            <a:off x="2895600" y="1981200"/>
            <a:ext cx="457200" cy="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0" name="AutoShape 20">
            <a:extLst>
              <a:ext uri="{FF2B5EF4-FFF2-40B4-BE49-F238E27FC236}">
                <a16:creationId xmlns:a16="http://schemas.microsoft.com/office/drawing/2014/main" id="{DF282BC5-CF68-41BD-A231-99E6DA3FB372}"/>
              </a:ext>
            </a:extLst>
          </p:cNvPr>
          <p:cNvCxnSpPr>
            <a:cxnSpLocks noChangeShapeType="1"/>
            <a:stCxn id="35844" idx="2"/>
            <a:endCxn id="35845" idx="0"/>
          </p:cNvCxnSpPr>
          <p:nvPr/>
        </p:nvCxnSpPr>
        <p:spPr bwMode="auto">
          <a:xfrm>
            <a:off x="1905000" y="2247900"/>
            <a:ext cx="0" cy="1778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1" name="AutoShape 21">
            <a:extLst>
              <a:ext uri="{FF2B5EF4-FFF2-40B4-BE49-F238E27FC236}">
                <a16:creationId xmlns:a16="http://schemas.microsoft.com/office/drawing/2014/main" id="{5CA1E745-B51B-486C-A909-5360D513F0BA}"/>
              </a:ext>
            </a:extLst>
          </p:cNvPr>
          <p:cNvCxnSpPr>
            <a:cxnSpLocks noChangeShapeType="1"/>
            <a:stCxn id="35845" idx="2"/>
            <a:endCxn id="35846" idx="0"/>
          </p:cNvCxnSpPr>
          <p:nvPr/>
        </p:nvCxnSpPr>
        <p:spPr bwMode="auto">
          <a:xfrm>
            <a:off x="1905000" y="2959100"/>
            <a:ext cx="0" cy="1905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2" name="AutoShape 22">
            <a:extLst>
              <a:ext uri="{FF2B5EF4-FFF2-40B4-BE49-F238E27FC236}">
                <a16:creationId xmlns:a16="http://schemas.microsoft.com/office/drawing/2014/main" id="{0CFFCCB9-6081-4096-BBBB-90726A4A8C34}"/>
              </a:ext>
            </a:extLst>
          </p:cNvPr>
          <p:cNvCxnSpPr>
            <a:cxnSpLocks noChangeShapeType="1"/>
            <a:stCxn id="35846" idx="2"/>
            <a:endCxn id="35847" idx="0"/>
          </p:cNvCxnSpPr>
          <p:nvPr/>
        </p:nvCxnSpPr>
        <p:spPr bwMode="auto">
          <a:xfrm>
            <a:off x="1905000" y="3606800"/>
            <a:ext cx="0" cy="2032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3" name="AutoShape 23">
            <a:extLst>
              <a:ext uri="{FF2B5EF4-FFF2-40B4-BE49-F238E27FC236}">
                <a16:creationId xmlns:a16="http://schemas.microsoft.com/office/drawing/2014/main" id="{365D40F3-8EA1-425E-AA05-393026035898}"/>
              </a:ext>
            </a:extLst>
          </p:cNvPr>
          <p:cNvCxnSpPr>
            <a:cxnSpLocks noChangeShapeType="1"/>
            <a:stCxn id="35847" idx="2"/>
            <a:endCxn id="35848" idx="0"/>
          </p:cNvCxnSpPr>
          <p:nvPr/>
        </p:nvCxnSpPr>
        <p:spPr bwMode="auto">
          <a:xfrm>
            <a:off x="1905000" y="4267200"/>
            <a:ext cx="0" cy="2032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4" name="AutoShape 24">
            <a:extLst>
              <a:ext uri="{FF2B5EF4-FFF2-40B4-BE49-F238E27FC236}">
                <a16:creationId xmlns:a16="http://schemas.microsoft.com/office/drawing/2014/main" id="{E8BFBDB0-31C7-40B6-AD1A-DD4ECB9CA38F}"/>
              </a:ext>
            </a:extLst>
          </p:cNvPr>
          <p:cNvCxnSpPr>
            <a:cxnSpLocks noChangeShapeType="1"/>
            <a:stCxn id="35848" idx="2"/>
            <a:endCxn id="35849" idx="0"/>
          </p:cNvCxnSpPr>
          <p:nvPr/>
        </p:nvCxnSpPr>
        <p:spPr bwMode="auto">
          <a:xfrm>
            <a:off x="1905000" y="4927600"/>
            <a:ext cx="0" cy="2032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5" name="AutoShape 25">
            <a:extLst>
              <a:ext uri="{FF2B5EF4-FFF2-40B4-BE49-F238E27FC236}">
                <a16:creationId xmlns:a16="http://schemas.microsoft.com/office/drawing/2014/main" id="{CEDA451D-CBB4-4814-A56A-C333AD74E147}"/>
              </a:ext>
            </a:extLst>
          </p:cNvPr>
          <p:cNvCxnSpPr>
            <a:cxnSpLocks noChangeShapeType="1"/>
            <a:stCxn id="35849" idx="2"/>
            <a:endCxn id="35850" idx="0"/>
          </p:cNvCxnSpPr>
          <p:nvPr/>
        </p:nvCxnSpPr>
        <p:spPr bwMode="auto">
          <a:xfrm>
            <a:off x="1905000" y="5588000"/>
            <a:ext cx="0" cy="1651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6" name="AutoShape 26">
            <a:extLst>
              <a:ext uri="{FF2B5EF4-FFF2-40B4-BE49-F238E27FC236}">
                <a16:creationId xmlns:a16="http://schemas.microsoft.com/office/drawing/2014/main" id="{2C44D1B7-031B-490E-ACCC-60C83B6C678E}"/>
              </a:ext>
            </a:extLst>
          </p:cNvPr>
          <p:cNvCxnSpPr>
            <a:cxnSpLocks noChangeShapeType="1"/>
            <a:stCxn id="35843" idx="2"/>
            <a:endCxn id="35851" idx="0"/>
          </p:cNvCxnSpPr>
          <p:nvPr/>
        </p:nvCxnSpPr>
        <p:spPr bwMode="auto">
          <a:xfrm>
            <a:off x="4648200" y="2286000"/>
            <a:ext cx="0" cy="1397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7" name="AutoShape 27">
            <a:extLst>
              <a:ext uri="{FF2B5EF4-FFF2-40B4-BE49-F238E27FC236}">
                <a16:creationId xmlns:a16="http://schemas.microsoft.com/office/drawing/2014/main" id="{9B2B6A84-BCE6-4696-BE14-248DD34DD9CE}"/>
              </a:ext>
            </a:extLst>
          </p:cNvPr>
          <p:cNvCxnSpPr>
            <a:cxnSpLocks noChangeShapeType="1"/>
            <a:stCxn id="35851" idx="2"/>
            <a:endCxn id="35852" idx="0"/>
          </p:cNvCxnSpPr>
          <p:nvPr/>
        </p:nvCxnSpPr>
        <p:spPr bwMode="auto">
          <a:xfrm>
            <a:off x="4648200" y="2959100"/>
            <a:ext cx="0" cy="2159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8" name="AutoShape 28">
            <a:extLst>
              <a:ext uri="{FF2B5EF4-FFF2-40B4-BE49-F238E27FC236}">
                <a16:creationId xmlns:a16="http://schemas.microsoft.com/office/drawing/2014/main" id="{CC90A886-380C-4899-8A1F-BAE657D9E6DF}"/>
              </a:ext>
            </a:extLst>
          </p:cNvPr>
          <p:cNvCxnSpPr>
            <a:cxnSpLocks noChangeShapeType="1"/>
            <a:stCxn id="35852" idx="2"/>
            <a:endCxn id="35853" idx="0"/>
          </p:cNvCxnSpPr>
          <p:nvPr/>
        </p:nvCxnSpPr>
        <p:spPr bwMode="auto">
          <a:xfrm>
            <a:off x="4648200" y="3632200"/>
            <a:ext cx="0" cy="2032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69" name="AutoShape 29">
            <a:extLst>
              <a:ext uri="{FF2B5EF4-FFF2-40B4-BE49-F238E27FC236}">
                <a16:creationId xmlns:a16="http://schemas.microsoft.com/office/drawing/2014/main" id="{F2FA9D93-08AF-4AD7-AE22-1BBF4330C1C7}"/>
              </a:ext>
            </a:extLst>
          </p:cNvPr>
          <p:cNvCxnSpPr>
            <a:cxnSpLocks noChangeShapeType="1"/>
            <a:stCxn id="35853" idx="2"/>
            <a:endCxn id="35854" idx="0"/>
          </p:cNvCxnSpPr>
          <p:nvPr/>
        </p:nvCxnSpPr>
        <p:spPr bwMode="auto">
          <a:xfrm>
            <a:off x="4648200" y="4292600"/>
            <a:ext cx="0" cy="2032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5870" name="AutoShape 30">
            <a:extLst>
              <a:ext uri="{FF2B5EF4-FFF2-40B4-BE49-F238E27FC236}">
                <a16:creationId xmlns:a16="http://schemas.microsoft.com/office/drawing/2014/main" id="{AB51DFE4-9383-4DD8-878C-80AF6283DF7D}"/>
              </a:ext>
            </a:extLst>
          </p:cNvPr>
          <p:cNvCxnSpPr>
            <a:cxnSpLocks noChangeShapeType="1"/>
            <a:stCxn id="35854" idx="2"/>
            <a:endCxn id="35855" idx="0"/>
          </p:cNvCxnSpPr>
          <p:nvPr/>
        </p:nvCxnSpPr>
        <p:spPr bwMode="auto">
          <a:xfrm>
            <a:off x="4648200" y="4953000"/>
            <a:ext cx="0" cy="2032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5873" name="AutoShape 33">
            <a:extLst>
              <a:ext uri="{FF2B5EF4-FFF2-40B4-BE49-F238E27FC236}">
                <a16:creationId xmlns:a16="http://schemas.microsoft.com/office/drawing/2014/main" id="{BA7B79B6-CECD-4094-B570-766A68F293D0}"/>
              </a:ext>
            </a:extLst>
          </p:cNvPr>
          <p:cNvSpPr>
            <a:spLocks noChangeArrowheads="1"/>
          </p:cNvSpPr>
          <p:nvPr/>
        </p:nvSpPr>
        <p:spPr bwMode="auto">
          <a:xfrm>
            <a:off x="6324600" y="3429000"/>
            <a:ext cx="2133600" cy="533400"/>
          </a:xfrm>
          <a:prstGeom prst="flowChartProcess">
            <a:avLst/>
          </a:prstGeom>
          <a:solidFill>
            <a:schemeClr val="accent2"/>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SBC, 1994,1997</a:t>
            </a:r>
          </a:p>
        </p:txBody>
      </p:sp>
      <p:cxnSp>
        <p:nvCxnSpPr>
          <p:cNvPr id="35874" name="AutoShape 34">
            <a:extLst>
              <a:ext uri="{FF2B5EF4-FFF2-40B4-BE49-F238E27FC236}">
                <a16:creationId xmlns:a16="http://schemas.microsoft.com/office/drawing/2014/main" id="{5F69D063-234B-4E06-8C07-CCF4CA2FBD6D}"/>
              </a:ext>
            </a:extLst>
          </p:cNvPr>
          <p:cNvCxnSpPr>
            <a:cxnSpLocks noChangeShapeType="1"/>
            <a:stCxn id="35853" idx="3"/>
            <a:endCxn id="35873" idx="1"/>
          </p:cNvCxnSpPr>
          <p:nvPr/>
        </p:nvCxnSpPr>
        <p:spPr bwMode="auto">
          <a:xfrm flipV="1">
            <a:off x="5638800" y="3695700"/>
            <a:ext cx="685800" cy="368300"/>
          </a:xfrm>
          <a:prstGeom prst="bentConnector3">
            <a:avLst>
              <a:gd name="adj1" fmla="val 50000"/>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35875" name="AutoShape 35">
            <a:extLst>
              <a:ext uri="{FF2B5EF4-FFF2-40B4-BE49-F238E27FC236}">
                <a16:creationId xmlns:a16="http://schemas.microsoft.com/office/drawing/2014/main" id="{6E2D9D84-9862-49DA-9FA8-03EC330FC59B}"/>
              </a:ext>
            </a:extLst>
          </p:cNvPr>
          <p:cNvSpPr>
            <a:spLocks noChangeArrowheads="1"/>
          </p:cNvSpPr>
          <p:nvPr/>
        </p:nvSpPr>
        <p:spPr bwMode="auto">
          <a:xfrm>
            <a:off x="6324600" y="4267200"/>
            <a:ext cx="2133600" cy="533400"/>
          </a:xfrm>
          <a:prstGeom prst="flowChartProcess">
            <a:avLst/>
          </a:prstGeom>
          <a:solidFill>
            <a:schemeClr val="accent2"/>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a:t>SBC, 1999</a:t>
            </a:r>
          </a:p>
        </p:txBody>
      </p:sp>
      <p:cxnSp>
        <p:nvCxnSpPr>
          <p:cNvPr id="35876" name="AutoShape 36">
            <a:extLst>
              <a:ext uri="{FF2B5EF4-FFF2-40B4-BE49-F238E27FC236}">
                <a16:creationId xmlns:a16="http://schemas.microsoft.com/office/drawing/2014/main" id="{ED11DF4C-C6B7-4A83-AC5C-CD09009AD7E6}"/>
              </a:ext>
            </a:extLst>
          </p:cNvPr>
          <p:cNvCxnSpPr>
            <a:cxnSpLocks noChangeShapeType="1"/>
            <a:endCxn id="35875" idx="1"/>
          </p:cNvCxnSpPr>
          <p:nvPr/>
        </p:nvCxnSpPr>
        <p:spPr bwMode="auto">
          <a:xfrm>
            <a:off x="5638800" y="4064000"/>
            <a:ext cx="685800" cy="469900"/>
          </a:xfrm>
          <a:prstGeom prst="bentConnector3">
            <a:avLst>
              <a:gd name="adj1" fmla="val 50000"/>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35877" name="AutoShape 37">
            <a:extLst>
              <a:ext uri="{FF2B5EF4-FFF2-40B4-BE49-F238E27FC236}">
                <a16:creationId xmlns:a16="http://schemas.microsoft.com/office/drawing/2014/main" id="{ECECF8E7-47D0-477C-BED3-C1C18C3102F9}"/>
              </a:ext>
            </a:extLst>
          </p:cNvPr>
          <p:cNvCxnSpPr>
            <a:cxnSpLocks noChangeShapeType="1"/>
            <a:stCxn id="35851" idx="1"/>
            <a:endCxn id="35844" idx="3"/>
          </p:cNvCxnSpPr>
          <p:nvPr/>
        </p:nvCxnSpPr>
        <p:spPr bwMode="auto">
          <a:xfrm rot="10800000">
            <a:off x="2895600" y="1981200"/>
            <a:ext cx="762000" cy="711200"/>
          </a:xfrm>
          <a:prstGeom prst="bentConnector3">
            <a:avLst>
              <a:gd name="adj1" fmla="val 50000"/>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35878" name="AutoShape 38">
            <a:extLst>
              <a:ext uri="{FF2B5EF4-FFF2-40B4-BE49-F238E27FC236}">
                <a16:creationId xmlns:a16="http://schemas.microsoft.com/office/drawing/2014/main" id="{3CBBFB56-2EFB-41CF-AA4F-923CF39FF6E6}"/>
              </a:ext>
            </a:extLst>
          </p:cNvPr>
          <p:cNvCxnSpPr>
            <a:cxnSpLocks noChangeShapeType="1"/>
            <a:stCxn id="35843" idx="3"/>
            <a:endCxn id="35857" idx="0"/>
          </p:cNvCxnSpPr>
          <p:nvPr/>
        </p:nvCxnSpPr>
        <p:spPr bwMode="auto">
          <a:xfrm>
            <a:off x="5943600" y="1981200"/>
            <a:ext cx="1066800" cy="444500"/>
          </a:xfrm>
          <a:prstGeom prst="bentConnector2">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a:extLst>
              <a:ext uri="{FF2B5EF4-FFF2-40B4-BE49-F238E27FC236}">
                <a16:creationId xmlns:a16="http://schemas.microsoft.com/office/drawing/2014/main" id="{BC18B990-2804-4892-969D-E98DE43C43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182899AD-F9A6-40CA-BF87-782C9F537637}" type="slidenum">
              <a:rPr lang="en-US" altLang="en-US" sz="1400"/>
              <a:pPr/>
              <a:t>30</a:t>
            </a:fld>
            <a:endParaRPr lang="en-US" altLang="en-US" sz="1400"/>
          </a:p>
        </p:txBody>
      </p:sp>
      <p:sp>
        <p:nvSpPr>
          <p:cNvPr id="67586" name="Rectangle 2">
            <a:extLst>
              <a:ext uri="{FF2B5EF4-FFF2-40B4-BE49-F238E27FC236}">
                <a16:creationId xmlns:a16="http://schemas.microsoft.com/office/drawing/2014/main" id="{608371CC-E21A-4A46-B3BA-44D98CD292DC}"/>
              </a:ext>
            </a:extLst>
          </p:cNvPr>
          <p:cNvSpPr>
            <a:spLocks noGrp="1" noChangeArrowheads="1"/>
          </p:cNvSpPr>
          <p:nvPr>
            <p:ph type="title"/>
          </p:nvPr>
        </p:nvSpPr>
        <p:spPr/>
        <p:txBody>
          <a:bodyPr/>
          <a:lstStyle/>
          <a:p>
            <a:r>
              <a:rPr lang="en-US" altLang="en-US" dirty="0"/>
              <a:t>Design Response Spectrum</a:t>
            </a:r>
          </a:p>
        </p:txBody>
      </p:sp>
      <p:pic>
        <p:nvPicPr>
          <p:cNvPr id="4" name="Picture 3">
            <a:extLst>
              <a:ext uri="{FF2B5EF4-FFF2-40B4-BE49-F238E27FC236}">
                <a16:creationId xmlns:a16="http://schemas.microsoft.com/office/drawing/2014/main" id="{AD8331E1-B988-4C71-B77A-8A1DB7C26C71}"/>
              </a:ext>
            </a:extLst>
          </p:cNvPr>
          <p:cNvPicPr>
            <a:picLocks noChangeAspect="1"/>
          </p:cNvPicPr>
          <p:nvPr/>
        </p:nvPicPr>
        <p:blipFill>
          <a:blip r:embed="rId2"/>
          <a:stretch>
            <a:fillRect/>
          </a:stretch>
        </p:blipFill>
        <p:spPr>
          <a:xfrm>
            <a:off x="1371600" y="1828800"/>
            <a:ext cx="6667500" cy="4277020"/>
          </a:xfrm>
          <a:prstGeom prst="rect">
            <a:avLst/>
          </a:prstGeom>
        </p:spPr>
      </p:pic>
    </p:spTree>
    <p:extLst>
      <p:ext uri="{BB962C8B-B14F-4D97-AF65-F5344CB8AC3E}">
        <p14:creationId xmlns:p14="http://schemas.microsoft.com/office/powerpoint/2010/main" val="3977555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41C0-3096-482A-BDC9-5CC3392964C3}"/>
              </a:ext>
            </a:extLst>
          </p:cNvPr>
          <p:cNvSpPr>
            <a:spLocks noGrp="1"/>
          </p:cNvSpPr>
          <p:nvPr>
            <p:ph type="title"/>
          </p:nvPr>
        </p:nvSpPr>
        <p:spPr/>
        <p:txBody>
          <a:bodyPr/>
          <a:lstStyle/>
          <a:p>
            <a:r>
              <a:rPr lang="en-US" dirty="0"/>
              <a:t>T</a:t>
            </a:r>
            <a:r>
              <a:rPr lang="en-US" baseline="-25000" dirty="0"/>
              <a:t>L</a:t>
            </a:r>
          </a:p>
        </p:txBody>
      </p:sp>
      <p:sp>
        <p:nvSpPr>
          <p:cNvPr id="3" name="SmartArt Placeholder 2">
            <a:extLst>
              <a:ext uri="{FF2B5EF4-FFF2-40B4-BE49-F238E27FC236}">
                <a16:creationId xmlns:a16="http://schemas.microsoft.com/office/drawing/2014/main" id="{3342248B-678C-41A5-AB55-6CFA869E867A}"/>
              </a:ext>
            </a:extLst>
          </p:cNvPr>
          <p:cNvSpPr>
            <a:spLocks noGrp="1"/>
          </p:cNvSpPr>
          <p:nvPr>
            <p:ph type="dgm" idx="1"/>
          </p:nvPr>
        </p:nvSpPr>
        <p:spPr/>
      </p:sp>
      <p:sp>
        <p:nvSpPr>
          <p:cNvPr id="4" name="Slide Number Placeholder 3">
            <a:extLst>
              <a:ext uri="{FF2B5EF4-FFF2-40B4-BE49-F238E27FC236}">
                <a16:creationId xmlns:a16="http://schemas.microsoft.com/office/drawing/2014/main" id="{728A8996-B168-4115-98D2-50F208C239B1}"/>
              </a:ext>
            </a:extLst>
          </p:cNvPr>
          <p:cNvSpPr>
            <a:spLocks noGrp="1"/>
          </p:cNvSpPr>
          <p:nvPr>
            <p:ph type="sldNum" sz="quarter" idx="12"/>
          </p:nvPr>
        </p:nvSpPr>
        <p:spPr/>
        <p:txBody>
          <a:bodyPr/>
          <a:lstStyle/>
          <a:p>
            <a:fld id="{CBCE5C8F-00A1-4A37-8636-B136B9B48214}" type="slidenum">
              <a:rPr lang="en-US" altLang="en-US" smtClean="0"/>
              <a:pPr/>
              <a:t>31</a:t>
            </a:fld>
            <a:endParaRPr lang="en-US" altLang="en-US"/>
          </a:p>
        </p:txBody>
      </p:sp>
      <p:pic>
        <p:nvPicPr>
          <p:cNvPr id="5" name="Picture 4">
            <a:extLst>
              <a:ext uri="{FF2B5EF4-FFF2-40B4-BE49-F238E27FC236}">
                <a16:creationId xmlns:a16="http://schemas.microsoft.com/office/drawing/2014/main" id="{4D984DF1-A22E-42B5-87E2-0ACA01F96599}"/>
              </a:ext>
            </a:extLst>
          </p:cNvPr>
          <p:cNvPicPr>
            <a:picLocks noChangeAspect="1"/>
          </p:cNvPicPr>
          <p:nvPr/>
        </p:nvPicPr>
        <p:blipFill>
          <a:blip r:embed="rId2"/>
          <a:stretch>
            <a:fillRect/>
          </a:stretch>
        </p:blipFill>
        <p:spPr>
          <a:xfrm>
            <a:off x="2819400" y="1828800"/>
            <a:ext cx="3366061" cy="4187333"/>
          </a:xfrm>
          <a:prstGeom prst="rect">
            <a:avLst/>
          </a:prstGeom>
        </p:spPr>
      </p:pic>
    </p:spTree>
    <p:extLst>
      <p:ext uri="{BB962C8B-B14F-4D97-AF65-F5344CB8AC3E}">
        <p14:creationId xmlns:p14="http://schemas.microsoft.com/office/powerpoint/2010/main" val="902310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5">
            <a:extLst>
              <a:ext uri="{FF2B5EF4-FFF2-40B4-BE49-F238E27FC236}">
                <a16:creationId xmlns:a16="http://schemas.microsoft.com/office/drawing/2014/main" id="{8594BA8B-AED4-463F-8D73-104BE4A0D1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10EA840C-B00A-4438-9D21-6CDB78E84F87}" type="slidenum">
              <a:rPr lang="en-US" altLang="en-US" sz="1400"/>
              <a:pPr/>
              <a:t>32</a:t>
            </a:fld>
            <a:endParaRPr lang="en-US" altLang="en-US" sz="1400"/>
          </a:p>
        </p:txBody>
      </p:sp>
      <p:sp>
        <p:nvSpPr>
          <p:cNvPr id="68610" name="Rectangle 2">
            <a:extLst>
              <a:ext uri="{FF2B5EF4-FFF2-40B4-BE49-F238E27FC236}">
                <a16:creationId xmlns:a16="http://schemas.microsoft.com/office/drawing/2014/main" id="{0803D7C5-048C-4F79-8974-552C50486D18}"/>
              </a:ext>
            </a:extLst>
          </p:cNvPr>
          <p:cNvSpPr>
            <a:spLocks noGrp="1" noChangeArrowheads="1"/>
          </p:cNvSpPr>
          <p:nvPr>
            <p:ph type="title"/>
          </p:nvPr>
        </p:nvSpPr>
        <p:spPr/>
        <p:txBody>
          <a:bodyPr/>
          <a:lstStyle/>
          <a:p>
            <a:r>
              <a:rPr lang="en-US" altLang="en-US"/>
              <a:t>Seismic Response Coefficient</a:t>
            </a:r>
          </a:p>
        </p:txBody>
      </p:sp>
      <p:graphicFrame>
        <p:nvGraphicFramePr>
          <p:cNvPr id="68611" name="Object 3">
            <a:extLst>
              <a:ext uri="{FF2B5EF4-FFF2-40B4-BE49-F238E27FC236}">
                <a16:creationId xmlns:a16="http://schemas.microsoft.com/office/drawing/2014/main" id="{547BB5FF-EFC7-4912-B02D-6432FBE6252A}"/>
              </a:ext>
            </a:extLst>
          </p:cNvPr>
          <p:cNvGraphicFramePr>
            <a:graphicFrameLocks noChangeAspect="1"/>
          </p:cNvGraphicFramePr>
          <p:nvPr/>
        </p:nvGraphicFramePr>
        <p:xfrm>
          <a:off x="2058988" y="1662113"/>
          <a:ext cx="1377950" cy="841375"/>
        </p:xfrm>
        <a:graphic>
          <a:graphicData uri="http://schemas.openxmlformats.org/presentationml/2006/ole">
            <mc:AlternateContent xmlns:mc="http://schemas.openxmlformats.org/markup-compatibility/2006">
              <mc:Choice xmlns:v="urn:schemas-microsoft-com:vml" Requires="v">
                <p:oleObj spid="_x0000_s68646" name="Equation" r:id="rId3" imgW="647419" imgH="393529" progId="Equation.DSMT4">
                  <p:embed/>
                </p:oleObj>
              </mc:Choice>
              <mc:Fallback>
                <p:oleObj name="Equation" r:id="rId3" imgW="647419" imgH="393529"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8" y="1662113"/>
                        <a:ext cx="1377950" cy="841375"/>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12" name="Text Box 4">
            <a:extLst>
              <a:ext uri="{FF2B5EF4-FFF2-40B4-BE49-F238E27FC236}">
                <a16:creationId xmlns:a16="http://schemas.microsoft.com/office/drawing/2014/main" id="{CDF8537C-8365-486B-B598-C8CE5B92F589}"/>
              </a:ext>
            </a:extLst>
          </p:cNvPr>
          <p:cNvSpPr txBox="1">
            <a:spLocks noChangeArrowheads="1"/>
          </p:cNvSpPr>
          <p:nvPr/>
        </p:nvSpPr>
        <p:spPr bwMode="auto">
          <a:xfrm>
            <a:off x="892175" y="4513263"/>
            <a:ext cx="762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a:t>Seismic Design Category E and F for which </a:t>
            </a:r>
            <a:r>
              <a:rPr kumimoji="0" lang="en-US" altLang="en-US" i="1"/>
              <a:t>S</a:t>
            </a:r>
            <a:r>
              <a:rPr kumimoji="0" lang="en-US" altLang="en-US" baseline="-25000"/>
              <a:t>1</a:t>
            </a:r>
            <a:r>
              <a:rPr kumimoji="0" lang="en-US" altLang="en-US"/>
              <a:t> is equal to or </a:t>
            </a:r>
          </a:p>
          <a:p>
            <a:pPr algn="l"/>
            <a:r>
              <a:rPr kumimoji="0" lang="en-US" altLang="en-US"/>
              <a:t>Greater than 0.6g, the value </a:t>
            </a:r>
            <a:r>
              <a:rPr kumimoji="0" lang="en-US" altLang="en-US" i="1"/>
              <a:t>C</a:t>
            </a:r>
            <a:r>
              <a:rPr kumimoji="0" lang="en-US" altLang="en-US" baseline="-25000"/>
              <a:t>s</a:t>
            </a:r>
            <a:r>
              <a:rPr kumimoji="0" lang="en-US" altLang="en-US"/>
              <a:t> shall not be taken less than:</a:t>
            </a:r>
          </a:p>
        </p:txBody>
      </p:sp>
      <p:graphicFrame>
        <p:nvGraphicFramePr>
          <p:cNvPr id="68613" name="Object 5">
            <a:extLst>
              <a:ext uri="{FF2B5EF4-FFF2-40B4-BE49-F238E27FC236}">
                <a16:creationId xmlns:a16="http://schemas.microsoft.com/office/drawing/2014/main" id="{6E4E9133-8AE5-463B-B2E9-2A23E4668174}"/>
              </a:ext>
            </a:extLst>
          </p:cNvPr>
          <p:cNvGraphicFramePr>
            <a:graphicFrameLocks noChangeAspect="1"/>
          </p:cNvGraphicFramePr>
          <p:nvPr/>
        </p:nvGraphicFramePr>
        <p:xfrm>
          <a:off x="3717925" y="5487988"/>
          <a:ext cx="1495425" cy="841375"/>
        </p:xfrm>
        <a:graphic>
          <a:graphicData uri="http://schemas.openxmlformats.org/presentationml/2006/ole">
            <mc:AlternateContent xmlns:mc="http://schemas.openxmlformats.org/markup-compatibility/2006">
              <mc:Choice xmlns:v="urn:schemas-microsoft-com:vml" Requires="v">
                <p:oleObj spid="_x0000_s68647" name="Equation" r:id="rId5" imgW="698197" imgH="393529" progId="Equation.DSMT4">
                  <p:embed/>
                </p:oleObj>
              </mc:Choice>
              <mc:Fallback>
                <p:oleObj name="Equation" r:id="rId5" imgW="698197" imgH="393529"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925" y="5487988"/>
                        <a:ext cx="1495425" cy="841375"/>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8614" name="Object 6">
            <a:extLst>
              <a:ext uri="{FF2B5EF4-FFF2-40B4-BE49-F238E27FC236}">
                <a16:creationId xmlns:a16="http://schemas.microsoft.com/office/drawing/2014/main" id="{2F4287FE-A45A-4C7B-A98F-12E74AAF81EF}"/>
              </a:ext>
            </a:extLst>
          </p:cNvPr>
          <p:cNvGraphicFramePr>
            <a:graphicFrameLocks noGrp="1" noChangeAspect="1"/>
          </p:cNvGraphicFramePr>
          <p:nvPr>
            <p:ph idx="1"/>
          </p:nvPr>
        </p:nvGraphicFramePr>
        <p:xfrm>
          <a:off x="2051050" y="3427413"/>
          <a:ext cx="1539875" cy="688975"/>
        </p:xfrm>
        <a:graphic>
          <a:graphicData uri="http://schemas.openxmlformats.org/presentationml/2006/ole">
            <mc:AlternateContent xmlns:mc="http://schemas.openxmlformats.org/markup-compatibility/2006">
              <mc:Choice xmlns:v="urn:schemas-microsoft-com:vml" Requires="v">
                <p:oleObj spid="_x0000_s68648" name="Equation" r:id="rId7" imgW="850531" imgH="418918" progId="Equation.DSMT4">
                  <p:embed/>
                </p:oleObj>
              </mc:Choice>
              <mc:Fallback>
                <p:oleObj name="Equation" r:id="rId7" imgW="850531" imgH="418918"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3427413"/>
                        <a:ext cx="1539875" cy="688975"/>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15" name="Rectangle 7">
            <a:extLst>
              <a:ext uri="{FF2B5EF4-FFF2-40B4-BE49-F238E27FC236}">
                <a16:creationId xmlns:a16="http://schemas.microsoft.com/office/drawing/2014/main" id="{92E66FDB-A4C1-4F65-AEE7-C2BE72F09F83}"/>
              </a:ext>
            </a:extLst>
          </p:cNvPr>
          <p:cNvSpPr>
            <a:spLocks noChangeArrowheads="1"/>
          </p:cNvSpPr>
          <p:nvPr/>
        </p:nvSpPr>
        <p:spPr bwMode="auto">
          <a:xfrm>
            <a:off x="787400" y="2776538"/>
            <a:ext cx="349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1800">
                <a:latin typeface="Arial" panose="020B0604020202020204" pitchFamily="34" charset="0"/>
              </a:rPr>
              <a:t>Need not to exceed the following</a:t>
            </a:r>
          </a:p>
        </p:txBody>
      </p:sp>
      <p:graphicFrame>
        <p:nvGraphicFramePr>
          <p:cNvPr id="68616" name="Object 8">
            <a:extLst>
              <a:ext uri="{FF2B5EF4-FFF2-40B4-BE49-F238E27FC236}">
                <a16:creationId xmlns:a16="http://schemas.microsoft.com/office/drawing/2014/main" id="{5533176A-6398-4A20-A905-8770D61F615E}"/>
              </a:ext>
            </a:extLst>
          </p:cNvPr>
          <p:cNvGraphicFramePr>
            <a:graphicFrameLocks noChangeAspect="1"/>
          </p:cNvGraphicFramePr>
          <p:nvPr/>
        </p:nvGraphicFramePr>
        <p:xfrm>
          <a:off x="5530850" y="3670300"/>
          <a:ext cx="1768475" cy="412750"/>
        </p:xfrm>
        <a:graphic>
          <a:graphicData uri="http://schemas.openxmlformats.org/presentationml/2006/ole">
            <mc:AlternateContent xmlns:mc="http://schemas.openxmlformats.org/markup-compatibility/2006">
              <mc:Choice xmlns:v="urn:schemas-microsoft-com:vml" Requires="v">
                <p:oleObj spid="_x0000_s68649" name="Equation" r:id="rId9" imgW="977900" imgH="228600" progId="Equation.DSMT4">
                  <p:embed/>
                </p:oleObj>
              </mc:Choice>
              <mc:Fallback>
                <p:oleObj name="Equation" r:id="rId9" imgW="977900" imgH="2286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0850" y="3670300"/>
                        <a:ext cx="1768475" cy="41275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17" name="Rectangle 9">
            <a:extLst>
              <a:ext uri="{FF2B5EF4-FFF2-40B4-BE49-F238E27FC236}">
                <a16:creationId xmlns:a16="http://schemas.microsoft.com/office/drawing/2014/main" id="{F78588B1-A090-421A-9885-B4C6528C4B00}"/>
              </a:ext>
            </a:extLst>
          </p:cNvPr>
          <p:cNvSpPr>
            <a:spLocks noChangeArrowheads="1"/>
          </p:cNvSpPr>
          <p:nvPr/>
        </p:nvSpPr>
        <p:spPr bwMode="auto">
          <a:xfrm>
            <a:off x="5035550" y="2811463"/>
            <a:ext cx="299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1800">
                <a:latin typeface="Arial" panose="020B0604020202020204" pitchFamily="34" charset="0"/>
              </a:rPr>
              <a:t>Shall not be taken less than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5">
            <a:extLst>
              <a:ext uri="{FF2B5EF4-FFF2-40B4-BE49-F238E27FC236}">
                <a16:creationId xmlns:a16="http://schemas.microsoft.com/office/drawing/2014/main" id="{598F73F1-9263-4C7F-B0DB-4AB2F64E82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92AD0B31-5B65-4155-AE2B-BB7527114F5A}" type="slidenum">
              <a:rPr lang="en-US" altLang="en-US" sz="1400"/>
              <a:pPr/>
              <a:t>33</a:t>
            </a:fld>
            <a:endParaRPr lang="en-US" altLang="en-US" sz="1400"/>
          </a:p>
        </p:txBody>
      </p:sp>
      <p:sp>
        <p:nvSpPr>
          <p:cNvPr id="69634" name="Rectangle 2">
            <a:extLst>
              <a:ext uri="{FF2B5EF4-FFF2-40B4-BE49-F238E27FC236}">
                <a16:creationId xmlns:a16="http://schemas.microsoft.com/office/drawing/2014/main" id="{179C6526-07B8-4B79-9443-D3ECF613C982}"/>
              </a:ext>
            </a:extLst>
          </p:cNvPr>
          <p:cNvSpPr>
            <a:spLocks noGrp="1" noChangeArrowheads="1"/>
          </p:cNvSpPr>
          <p:nvPr>
            <p:ph type="title"/>
          </p:nvPr>
        </p:nvSpPr>
        <p:spPr/>
        <p:txBody>
          <a:bodyPr/>
          <a:lstStyle/>
          <a:p>
            <a:r>
              <a:rPr lang="en-US" altLang="en-US"/>
              <a:t>Study Site</a:t>
            </a:r>
          </a:p>
        </p:txBody>
      </p:sp>
      <p:pic>
        <p:nvPicPr>
          <p:cNvPr id="69635" name="Picture 3" descr="site">
            <a:extLst>
              <a:ext uri="{FF2B5EF4-FFF2-40B4-BE49-F238E27FC236}">
                <a16:creationId xmlns:a16="http://schemas.microsoft.com/office/drawing/2014/main" id="{019072C3-EF37-475B-B898-099505C3B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890713"/>
            <a:ext cx="6757988"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4" name="Rectangle 4">
            <a:extLst>
              <a:ext uri="{FF2B5EF4-FFF2-40B4-BE49-F238E27FC236}">
                <a16:creationId xmlns:a16="http://schemas.microsoft.com/office/drawing/2014/main" id="{842735A2-AA40-4AE7-B32C-D84D0BB54B96}"/>
              </a:ext>
            </a:extLst>
          </p:cNvPr>
          <p:cNvSpPr>
            <a:spLocks noChangeArrowheads="1"/>
          </p:cNvSpPr>
          <p:nvPr/>
        </p:nvSpPr>
        <p:spPr bwMode="auto">
          <a:xfrm>
            <a:off x="2139950" y="4832350"/>
            <a:ext cx="192088" cy="209550"/>
          </a:xfrm>
          <a:prstGeom prst="rect">
            <a:avLst/>
          </a:prstGeom>
          <a:solidFill>
            <a:schemeClr val="accent2"/>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kumimoji="0" lang="en-US" altLang="en-US" sz="1800">
              <a:solidFill>
                <a:schemeClr val="accent2"/>
              </a:solidFill>
              <a:latin typeface="Arial" panose="020B0604020202020204" pitchFamily="34" charset="0"/>
            </a:endParaRPr>
          </a:p>
        </p:txBody>
      </p:sp>
      <p:pic>
        <p:nvPicPr>
          <p:cNvPr id="6" name="Picture 2" descr="usgs_2002">
            <a:extLst>
              <a:ext uri="{FF2B5EF4-FFF2-40B4-BE49-F238E27FC236}">
                <a16:creationId xmlns:a16="http://schemas.microsoft.com/office/drawing/2014/main" id="{9FDC4015-51FD-4907-8B10-3022017693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048" t="35064" r="30704" b="56414"/>
          <a:stretch/>
        </p:blipFill>
        <p:spPr bwMode="auto">
          <a:xfrm>
            <a:off x="4876800" y="89535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additive="base">
                                        <p:cTn id="7" dur="500" fill="hold"/>
                                        <p:tgtEl>
                                          <p:spTgt spid="343044"/>
                                        </p:tgtEl>
                                        <p:attrNameLst>
                                          <p:attrName>ppt_x</p:attrName>
                                        </p:attrNameLst>
                                      </p:cBhvr>
                                      <p:tavLst>
                                        <p:tav tm="0">
                                          <p:val>
                                            <p:strVal val="#ppt_x"/>
                                          </p:val>
                                        </p:tav>
                                        <p:tav tm="100000">
                                          <p:val>
                                            <p:strVal val="#ppt_x"/>
                                          </p:val>
                                        </p:tav>
                                      </p:tavLst>
                                    </p:anim>
                                    <p:anim calcmode="lin" valueType="num">
                                      <p:cBhvr additive="base">
                                        <p:cTn id="8" dur="500" fill="hold"/>
                                        <p:tgtEl>
                                          <p:spTgt spid="343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8218-0FBB-415B-A7B1-8107F04FDA60}"/>
              </a:ext>
            </a:extLst>
          </p:cNvPr>
          <p:cNvSpPr>
            <a:spLocks noGrp="1"/>
          </p:cNvSpPr>
          <p:nvPr>
            <p:ph type="title"/>
          </p:nvPr>
        </p:nvSpPr>
        <p:spPr/>
        <p:txBody>
          <a:bodyPr/>
          <a:lstStyle/>
          <a:p>
            <a:r>
              <a:rPr lang="en-US" altLang="en-US" dirty="0"/>
              <a:t>https://seismicmaps.org/</a:t>
            </a:r>
            <a:endParaRPr lang="en-US" dirty="0"/>
          </a:p>
        </p:txBody>
      </p:sp>
      <p:sp>
        <p:nvSpPr>
          <p:cNvPr id="3" name="Content Placeholder 2">
            <a:extLst>
              <a:ext uri="{FF2B5EF4-FFF2-40B4-BE49-F238E27FC236}">
                <a16:creationId xmlns:a16="http://schemas.microsoft.com/office/drawing/2014/main" id="{81E4E620-1CA1-4F04-AE80-C16B476D222B}"/>
              </a:ext>
            </a:extLst>
          </p:cNvPr>
          <p:cNvSpPr>
            <a:spLocks noGrp="1"/>
          </p:cNvSpPr>
          <p:nvPr>
            <p:ph sz="half" idx="1"/>
          </p:nvPr>
        </p:nvSpPr>
        <p:spPr>
          <a:xfrm>
            <a:off x="685800" y="1295400"/>
            <a:ext cx="3810000" cy="4114800"/>
          </a:xfrm>
        </p:spPr>
        <p:txBody>
          <a:bodyPr/>
          <a:lstStyle/>
          <a:p>
            <a:r>
              <a:rPr lang="en-US" dirty="0"/>
              <a:t>ASCE 7-16</a:t>
            </a:r>
          </a:p>
        </p:txBody>
      </p:sp>
      <p:sp>
        <p:nvSpPr>
          <p:cNvPr id="4" name="Content Placeholder 3">
            <a:extLst>
              <a:ext uri="{FF2B5EF4-FFF2-40B4-BE49-F238E27FC236}">
                <a16:creationId xmlns:a16="http://schemas.microsoft.com/office/drawing/2014/main" id="{E85E09A0-3758-4509-ABF9-0CB1D31481AA}"/>
              </a:ext>
            </a:extLst>
          </p:cNvPr>
          <p:cNvSpPr>
            <a:spLocks noGrp="1"/>
          </p:cNvSpPr>
          <p:nvPr>
            <p:ph sz="half" idx="2"/>
          </p:nvPr>
        </p:nvSpPr>
        <p:spPr>
          <a:xfrm>
            <a:off x="4953000" y="1295400"/>
            <a:ext cx="3810000" cy="4114800"/>
          </a:xfrm>
        </p:spPr>
        <p:txBody>
          <a:bodyPr/>
          <a:lstStyle/>
          <a:p>
            <a:r>
              <a:rPr lang="en-US" dirty="0"/>
              <a:t>ASCE 7-10</a:t>
            </a:r>
          </a:p>
        </p:txBody>
      </p:sp>
      <p:sp>
        <p:nvSpPr>
          <p:cNvPr id="5" name="Slide Number Placeholder 4">
            <a:extLst>
              <a:ext uri="{FF2B5EF4-FFF2-40B4-BE49-F238E27FC236}">
                <a16:creationId xmlns:a16="http://schemas.microsoft.com/office/drawing/2014/main" id="{AADA86ED-BFC3-4F88-8D33-0A708A43B3D2}"/>
              </a:ext>
            </a:extLst>
          </p:cNvPr>
          <p:cNvSpPr>
            <a:spLocks noGrp="1"/>
          </p:cNvSpPr>
          <p:nvPr>
            <p:ph type="sldNum" sz="quarter" idx="12"/>
          </p:nvPr>
        </p:nvSpPr>
        <p:spPr/>
        <p:txBody>
          <a:bodyPr/>
          <a:lstStyle/>
          <a:p>
            <a:fld id="{ED3FD08C-CEDE-44FA-8617-2C4192C7E6C0}" type="slidenum">
              <a:rPr lang="en-US" altLang="en-US" smtClean="0"/>
              <a:pPr/>
              <a:t>34</a:t>
            </a:fld>
            <a:endParaRPr lang="en-US" altLang="en-US"/>
          </a:p>
        </p:txBody>
      </p:sp>
      <p:pic>
        <p:nvPicPr>
          <p:cNvPr id="8" name="Picture 7">
            <a:extLst>
              <a:ext uri="{FF2B5EF4-FFF2-40B4-BE49-F238E27FC236}">
                <a16:creationId xmlns:a16="http://schemas.microsoft.com/office/drawing/2014/main" id="{8C19C5EA-EC2B-4835-A17F-4321DBDF1FB7}"/>
              </a:ext>
            </a:extLst>
          </p:cNvPr>
          <p:cNvPicPr>
            <a:picLocks noChangeAspect="1"/>
          </p:cNvPicPr>
          <p:nvPr/>
        </p:nvPicPr>
        <p:blipFill>
          <a:blip r:embed="rId2"/>
          <a:stretch>
            <a:fillRect/>
          </a:stretch>
        </p:blipFill>
        <p:spPr>
          <a:xfrm>
            <a:off x="228600" y="1774935"/>
            <a:ext cx="4024056" cy="4724400"/>
          </a:xfrm>
          <a:prstGeom prst="rect">
            <a:avLst/>
          </a:prstGeom>
        </p:spPr>
      </p:pic>
      <p:pic>
        <p:nvPicPr>
          <p:cNvPr id="9" name="Picture 8">
            <a:extLst>
              <a:ext uri="{FF2B5EF4-FFF2-40B4-BE49-F238E27FC236}">
                <a16:creationId xmlns:a16="http://schemas.microsoft.com/office/drawing/2014/main" id="{462B7B67-BFBF-448C-903C-E4A4375CBD83}"/>
              </a:ext>
            </a:extLst>
          </p:cNvPr>
          <p:cNvPicPr>
            <a:picLocks noChangeAspect="1"/>
          </p:cNvPicPr>
          <p:nvPr/>
        </p:nvPicPr>
        <p:blipFill>
          <a:blip r:embed="rId3"/>
          <a:stretch>
            <a:fillRect/>
          </a:stretch>
        </p:blipFill>
        <p:spPr>
          <a:xfrm>
            <a:off x="4572000" y="1676400"/>
            <a:ext cx="4011561" cy="5181600"/>
          </a:xfrm>
          <a:prstGeom prst="rect">
            <a:avLst/>
          </a:prstGeom>
        </p:spPr>
      </p:pic>
    </p:spTree>
    <p:extLst>
      <p:ext uri="{BB962C8B-B14F-4D97-AF65-F5344CB8AC3E}">
        <p14:creationId xmlns:p14="http://schemas.microsoft.com/office/powerpoint/2010/main" val="1029379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a:extLst>
              <a:ext uri="{FF2B5EF4-FFF2-40B4-BE49-F238E27FC236}">
                <a16:creationId xmlns:a16="http://schemas.microsoft.com/office/drawing/2014/main" id="{958874DA-7AFD-4095-9D26-AEE7E349B7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81520BC6-94F5-4141-A597-D91BB1F566A9}" type="slidenum">
              <a:rPr lang="en-US" altLang="en-US" sz="1400"/>
              <a:pPr/>
              <a:t>35</a:t>
            </a:fld>
            <a:endParaRPr lang="en-US" altLang="en-US" sz="1400"/>
          </a:p>
        </p:txBody>
      </p:sp>
      <p:sp>
        <p:nvSpPr>
          <p:cNvPr id="72706" name="Rectangle 2">
            <a:extLst>
              <a:ext uri="{FF2B5EF4-FFF2-40B4-BE49-F238E27FC236}">
                <a16:creationId xmlns:a16="http://schemas.microsoft.com/office/drawing/2014/main" id="{384798BB-C7F7-42CE-BC55-A10BD55F2E14}"/>
              </a:ext>
            </a:extLst>
          </p:cNvPr>
          <p:cNvSpPr>
            <a:spLocks noGrp="1" noChangeArrowheads="1"/>
          </p:cNvSpPr>
          <p:nvPr>
            <p:ph type="title"/>
          </p:nvPr>
        </p:nvSpPr>
        <p:spPr/>
        <p:txBody>
          <a:bodyPr/>
          <a:lstStyle/>
          <a:p>
            <a:r>
              <a:rPr lang="en-US" altLang="en-US"/>
              <a:t>Response Spectra</a:t>
            </a:r>
          </a:p>
        </p:txBody>
      </p:sp>
      <p:graphicFrame>
        <p:nvGraphicFramePr>
          <p:cNvPr id="7" name="Chart 6">
            <a:extLst>
              <a:ext uri="{FF2B5EF4-FFF2-40B4-BE49-F238E27FC236}">
                <a16:creationId xmlns:a16="http://schemas.microsoft.com/office/drawing/2014/main" id="{00000000-0008-0000-0100-000014040000}"/>
              </a:ext>
            </a:extLst>
          </p:cNvPr>
          <p:cNvGraphicFramePr>
            <a:graphicFrameLocks/>
          </p:cNvGraphicFramePr>
          <p:nvPr>
            <p:extLst>
              <p:ext uri="{D42A27DB-BD31-4B8C-83A1-F6EECF244321}">
                <p14:modId xmlns:p14="http://schemas.microsoft.com/office/powerpoint/2010/main" val="1648538868"/>
              </p:ext>
            </p:extLst>
          </p:nvPr>
        </p:nvGraphicFramePr>
        <p:xfrm>
          <a:off x="1403131" y="1639000"/>
          <a:ext cx="6438900" cy="45611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a:extLst>
              <a:ext uri="{FF2B5EF4-FFF2-40B4-BE49-F238E27FC236}">
                <a16:creationId xmlns:a16="http://schemas.microsoft.com/office/drawing/2014/main" id="{4BD0A627-722B-48DE-A652-1D0324864A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CA269CB3-6EA4-4B20-BC85-69627D6B64FA}" type="slidenum">
              <a:rPr lang="en-US" altLang="en-US" sz="1400"/>
              <a:pPr/>
              <a:t>36</a:t>
            </a:fld>
            <a:endParaRPr lang="en-US" altLang="en-US" sz="1400"/>
          </a:p>
        </p:txBody>
      </p:sp>
      <p:sp>
        <p:nvSpPr>
          <p:cNvPr id="77826" name="Rectangle 2">
            <a:extLst>
              <a:ext uri="{FF2B5EF4-FFF2-40B4-BE49-F238E27FC236}">
                <a16:creationId xmlns:a16="http://schemas.microsoft.com/office/drawing/2014/main" id="{F1D6C656-7C3A-416E-8A2A-95C5EBDF8BAE}"/>
              </a:ext>
            </a:extLst>
          </p:cNvPr>
          <p:cNvSpPr>
            <a:spLocks noGrp="1" noChangeArrowheads="1"/>
          </p:cNvSpPr>
          <p:nvPr>
            <p:ph type="title"/>
          </p:nvPr>
        </p:nvSpPr>
        <p:spPr/>
        <p:txBody>
          <a:bodyPr/>
          <a:lstStyle/>
          <a:p>
            <a:endParaRPr lang="en-US" altLang="en-US"/>
          </a:p>
        </p:txBody>
      </p:sp>
      <p:sp>
        <p:nvSpPr>
          <p:cNvPr id="77827" name="Rectangle 3">
            <a:extLst>
              <a:ext uri="{FF2B5EF4-FFF2-40B4-BE49-F238E27FC236}">
                <a16:creationId xmlns:a16="http://schemas.microsoft.com/office/drawing/2014/main" id="{D081B08F-8A09-45B5-8EAB-5247ADAB3F48}"/>
              </a:ext>
            </a:extLst>
          </p:cNvPr>
          <p:cNvSpPr>
            <a:spLocks noGrp="1" noChangeArrowheads="1"/>
          </p:cNvSpPr>
          <p:nvPr>
            <p:ph type="body" idx="1"/>
          </p:nvPr>
        </p:nvSpPr>
        <p:spPr/>
        <p:txBody>
          <a:bodyPr/>
          <a:lstStyle/>
          <a:p>
            <a:endParaRPr lang="en-US" altLang="en-US"/>
          </a:p>
        </p:txBody>
      </p:sp>
      <p:sp>
        <p:nvSpPr>
          <p:cNvPr id="77828" name="Rectangle 4">
            <a:extLst>
              <a:ext uri="{FF2B5EF4-FFF2-40B4-BE49-F238E27FC236}">
                <a16:creationId xmlns:a16="http://schemas.microsoft.com/office/drawing/2014/main" id="{76F824A6-0F24-4CAC-ADCB-8EAC335D4FC1}"/>
              </a:ext>
            </a:extLst>
          </p:cNvPr>
          <p:cNvSpPr>
            <a:spLocks noChangeArrowheads="1"/>
          </p:cNvSpPr>
          <p:nvPr/>
        </p:nvSpPr>
        <p:spPr bwMode="auto">
          <a:xfrm>
            <a:off x="1228725" y="147638"/>
            <a:ext cx="70691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800">
                <a:latin typeface="Arial" panose="020B0604020202020204" pitchFamily="34" charset="0"/>
              </a:rPr>
              <a:t>http://earthquake.usgs.gov/regional/ceus/products/grid_download.php#Probabilistic?page=products/grid_download.html&amp;toc=products/products_toc.htm</a:t>
            </a:r>
          </a:p>
        </p:txBody>
      </p:sp>
      <p:sp>
        <p:nvSpPr>
          <p:cNvPr id="77829" name="Text Box 5">
            <a:extLst>
              <a:ext uri="{FF2B5EF4-FFF2-40B4-BE49-F238E27FC236}">
                <a16:creationId xmlns:a16="http://schemas.microsoft.com/office/drawing/2014/main" id="{1B2838E4-2A43-4C45-AE1D-09BA95842EA3}"/>
              </a:ext>
            </a:extLst>
          </p:cNvPr>
          <p:cNvSpPr txBox="1">
            <a:spLocks noChangeArrowheads="1"/>
          </p:cNvSpPr>
          <p:nvPr/>
        </p:nvSpPr>
        <p:spPr bwMode="auto">
          <a:xfrm>
            <a:off x="176213" y="5830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endParaRPr kumimoji="0" lang="en-US" altLang="en-US" sz="1800">
              <a:latin typeface="Arial" panose="020B0604020202020204" pitchFamily="34" charset="0"/>
            </a:endParaRPr>
          </a:p>
        </p:txBody>
      </p:sp>
      <p:pic>
        <p:nvPicPr>
          <p:cNvPr id="77830" name="Picture 6" descr="a02_0250_2005years">
            <a:extLst>
              <a:ext uri="{FF2B5EF4-FFF2-40B4-BE49-F238E27FC236}">
                <a16:creationId xmlns:a16="http://schemas.microsoft.com/office/drawing/2014/main" id="{ED18054D-1866-49D1-97CB-76F55C163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463550"/>
            <a:ext cx="7862887"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a:extLst>
              <a:ext uri="{FF2B5EF4-FFF2-40B4-BE49-F238E27FC236}">
                <a16:creationId xmlns:a16="http://schemas.microsoft.com/office/drawing/2014/main" id="{0B8F17DE-B793-4AD2-A69A-291AA7EF3550}"/>
              </a:ext>
            </a:extLst>
          </p:cNvPr>
          <p:cNvSpPr txBox="1">
            <a:spLocks noChangeArrowheads="1"/>
          </p:cNvSpPr>
          <p:nvPr/>
        </p:nvSpPr>
        <p:spPr bwMode="auto">
          <a:xfrm>
            <a:off x="160338" y="610711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1800">
                <a:latin typeface="Arial" panose="020B0604020202020204" pitchFamily="34" charset="0"/>
              </a:rPr>
              <a:t>0.6g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a:extLst>
              <a:ext uri="{FF2B5EF4-FFF2-40B4-BE49-F238E27FC236}">
                <a16:creationId xmlns:a16="http://schemas.microsoft.com/office/drawing/2014/main" id="{E44A3E92-1F6A-420C-B3CE-5A9EC97228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21628D99-60B2-4540-B38A-0A2A27656DC9}" type="slidenum">
              <a:rPr lang="en-US" altLang="en-US" sz="1400"/>
              <a:pPr/>
              <a:t>37</a:t>
            </a:fld>
            <a:endParaRPr lang="en-US" altLang="en-US" sz="1400"/>
          </a:p>
        </p:txBody>
      </p:sp>
      <p:sp>
        <p:nvSpPr>
          <p:cNvPr id="78850" name="Rectangle 2">
            <a:extLst>
              <a:ext uri="{FF2B5EF4-FFF2-40B4-BE49-F238E27FC236}">
                <a16:creationId xmlns:a16="http://schemas.microsoft.com/office/drawing/2014/main" id="{FDF28C2E-6B03-4ADA-8F64-EC450A4CEBC4}"/>
              </a:ext>
            </a:extLst>
          </p:cNvPr>
          <p:cNvSpPr>
            <a:spLocks noGrp="1" noChangeArrowheads="1"/>
          </p:cNvSpPr>
          <p:nvPr>
            <p:ph type="title"/>
          </p:nvPr>
        </p:nvSpPr>
        <p:spPr/>
        <p:txBody>
          <a:bodyPr/>
          <a:lstStyle/>
          <a:p>
            <a:endParaRPr lang="en-US" altLang="en-US"/>
          </a:p>
        </p:txBody>
      </p:sp>
      <p:sp>
        <p:nvSpPr>
          <p:cNvPr id="78851" name="Rectangle 3">
            <a:extLst>
              <a:ext uri="{FF2B5EF4-FFF2-40B4-BE49-F238E27FC236}">
                <a16:creationId xmlns:a16="http://schemas.microsoft.com/office/drawing/2014/main" id="{6058AD43-03A8-46FB-8EB3-1D6CD2544FEC}"/>
              </a:ext>
            </a:extLst>
          </p:cNvPr>
          <p:cNvSpPr>
            <a:spLocks noGrp="1" noChangeArrowheads="1"/>
          </p:cNvSpPr>
          <p:nvPr>
            <p:ph type="body" idx="1"/>
          </p:nvPr>
        </p:nvSpPr>
        <p:spPr/>
        <p:txBody>
          <a:bodyPr/>
          <a:lstStyle/>
          <a:p>
            <a:endParaRPr lang="en-US" altLang="en-US"/>
          </a:p>
        </p:txBody>
      </p:sp>
      <p:pic>
        <p:nvPicPr>
          <p:cNvPr id="78852" name="Picture 4" descr="a02_1050_500Years">
            <a:extLst>
              <a:ext uri="{FF2B5EF4-FFF2-40B4-BE49-F238E27FC236}">
                <a16:creationId xmlns:a16="http://schemas.microsoft.com/office/drawing/2014/main" id="{5F9B9074-D4DC-4884-AA38-5377FCEF7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515938"/>
            <a:ext cx="8039100" cy="621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5">
            <a:extLst>
              <a:ext uri="{FF2B5EF4-FFF2-40B4-BE49-F238E27FC236}">
                <a16:creationId xmlns:a16="http://schemas.microsoft.com/office/drawing/2014/main" id="{E46F6EF3-C3D0-4393-8FB3-03C59576FAED}"/>
              </a:ext>
            </a:extLst>
          </p:cNvPr>
          <p:cNvSpPr txBox="1">
            <a:spLocks noChangeArrowheads="1"/>
          </p:cNvSpPr>
          <p:nvPr/>
        </p:nvSpPr>
        <p:spPr bwMode="auto">
          <a:xfrm>
            <a:off x="150813" y="59483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1800">
                <a:latin typeface="Arial" panose="020B0604020202020204" pitchFamily="34" charset="0"/>
              </a:rPr>
              <a:t>0.3g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a:extLst>
              <a:ext uri="{FF2B5EF4-FFF2-40B4-BE49-F238E27FC236}">
                <a16:creationId xmlns:a16="http://schemas.microsoft.com/office/drawing/2014/main" id="{5B728BCA-FC97-47E2-84D8-5B13AECF90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B94FAA89-80AF-4A35-88A6-420A8AA0B93A}" type="slidenum">
              <a:rPr lang="en-US" altLang="en-US" sz="1400"/>
              <a:pPr/>
              <a:t>38</a:t>
            </a:fld>
            <a:endParaRPr lang="en-US" altLang="en-US" sz="1400"/>
          </a:p>
        </p:txBody>
      </p:sp>
      <p:sp>
        <p:nvSpPr>
          <p:cNvPr id="83970" name="Rectangle 2">
            <a:extLst>
              <a:ext uri="{FF2B5EF4-FFF2-40B4-BE49-F238E27FC236}">
                <a16:creationId xmlns:a16="http://schemas.microsoft.com/office/drawing/2014/main" id="{31978283-29DD-4336-9AB0-4925B0CDD162}"/>
              </a:ext>
            </a:extLst>
          </p:cNvPr>
          <p:cNvSpPr>
            <a:spLocks noGrp="1" noChangeArrowheads="1"/>
          </p:cNvSpPr>
          <p:nvPr>
            <p:ph type="title"/>
          </p:nvPr>
        </p:nvSpPr>
        <p:spPr/>
        <p:txBody>
          <a:bodyPr/>
          <a:lstStyle/>
          <a:p>
            <a:r>
              <a:rPr lang="en-US" altLang="en-US" sz="3200"/>
              <a:t>When to Perform Site Specific Analyses</a:t>
            </a:r>
          </a:p>
        </p:txBody>
      </p:sp>
      <p:sp>
        <p:nvSpPr>
          <p:cNvPr id="83971" name="Rectangle 3">
            <a:extLst>
              <a:ext uri="{FF2B5EF4-FFF2-40B4-BE49-F238E27FC236}">
                <a16:creationId xmlns:a16="http://schemas.microsoft.com/office/drawing/2014/main" id="{2467384C-1C6A-4F72-8F7E-9AB2C57B5C5E}"/>
              </a:ext>
            </a:extLst>
          </p:cNvPr>
          <p:cNvSpPr>
            <a:spLocks noGrp="1" noChangeArrowheads="1"/>
          </p:cNvSpPr>
          <p:nvPr>
            <p:ph type="body" idx="1"/>
          </p:nvPr>
        </p:nvSpPr>
        <p:spPr>
          <a:xfrm>
            <a:off x="1122363" y="2125663"/>
            <a:ext cx="6883400" cy="3741737"/>
          </a:xfrm>
        </p:spPr>
        <p:txBody>
          <a:bodyPr/>
          <a:lstStyle/>
          <a:p>
            <a:r>
              <a:rPr lang="en-US" altLang="en-US" sz="1800"/>
              <a:t>Perform site-specific studies when we have evidence that uncertainties associated  with site-specific analyses can be reduced by going to the effort and cost to conduct such analyses.</a:t>
            </a:r>
          </a:p>
          <a:p>
            <a:endParaRPr lang="en-US" altLang="en-US" sz="1800"/>
          </a:p>
          <a:p>
            <a:pPr>
              <a:buFont typeface="Monotype Sorts" charset="2"/>
              <a:buNone/>
            </a:pPr>
            <a:endParaRPr lang="en-US" altLang="en-US" sz="18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a:extLst>
              <a:ext uri="{FF2B5EF4-FFF2-40B4-BE49-F238E27FC236}">
                <a16:creationId xmlns:a16="http://schemas.microsoft.com/office/drawing/2014/main" id="{61943327-A1E2-4D56-B4D8-90EF80CAA7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1B9E19EE-1D9F-415B-A456-7E85E5FD718D}" type="slidenum">
              <a:rPr lang="en-US" altLang="en-US" sz="1400"/>
              <a:pPr/>
              <a:t>39</a:t>
            </a:fld>
            <a:endParaRPr lang="en-US" altLang="en-US" sz="1400"/>
          </a:p>
        </p:txBody>
      </p:sp>
      <p:sp>
        <p:nvSpPr>
          <p:cNvPr id="87042" name="Rectangle 2">
            <a:extLst>
              <a:ext uri="{FF2B5EF4-FFF2-40B4-BE49-F238E27FC236}">
                <a16:creationId xmlns:a16="http://schemas.microsoft.com/office/drawing/2014/main" id="{957E2F69-7551-4449-BB8B-DAFCB5C1FB83}"/>
              </a:ext>
            </a:extLst>
          </p:cNvPr>
          <p:cNvSpPr>
            <a:spLocks noGrp="1" noChangeArrowheads="1"/>
          </p:cNvSpPr>
          <p:nvPr>
            <p:ph type="title"/>
          </p:nvPr>
        </p:nvSpPr>
        <p:spPr/>
        <p:txBody>
          <a:bodyPr/>
          <a:lstStyle/>
          <a:p>
            <a:r>
              <a:rPr lang="en-US" altLang="en-US"/>
              <a:t>Local Site Effect</a:t>
            </a:r>
          </a:p>
        </p:txBody>
      </p:sp>
      <p:pic>
        <p:nvPicPr>
          <p:cNvPr id="87043" name="Picture 3" descr="embayment_E_W_Xsection">
            <a:extLst>
              <a:ext uri="{FF2B5EF4-FFF2-40B4-BE49-F238E27FC236}">
                <a16:creationId xmlns:a16="http://schemas.microsoft.com/office/drawing/2014/main" id="{6CD618C9-1E45-493B-A214-05947E2F1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61245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4">
            <a:extLst>
              <a:ext uri="{FF2B5EF4-FFF2-40B4-BE49-F238E27FC236}">
                <a16:creationId xmlns:a16="http://schemas.microsoft.com/office/drawing/2014/main" id="{305BD8FB-A760-45EC-9FF7-54413146251D}"/>
              </a:ext>
            </a:extLst>
          </p:cNvPr>
          <p:cNvSpPr>
            <a:spLocks noChangeArrowheads="1"/>
          </p:cNvSpPr>
          <p:nvPr/>
        </p:nvSpPr>
        <p:spPr bwMode="auto">
          <a:xfrm>
            <a:off x="1905000" y="5105400"/>
            <a:ext cx="1447800" cy="381000"/>
          </a:xfrm>
          <a:prstGeom prst="rect">
            <a:avLst/>
          </a:prstGeom>
          <a:solidFill>
            <a:srgbClr val="9999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Slide Number Placeholder 5">
            <a:extLst>
              <a:ext uri="{FF2B5EF4-FFF2-40B4-BE49-F238E27FC236}">
                <a16:creationId xmlns:a16="http://schemas.microsoft.com/office/drawing/2014/main" id="{22342703-1C99-4472-9442-D6282469EA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82F590D7-C05E-4E5E-B527-099451226527}" type="slidenum">
              <a:rPr lang="en-US" altLang="en-US" sz="1400"/>
              <a:pPr/>
              <a:t>4</a:t>
            </a:fld>
            <a:endParaRPr lang="en-US" altLang="en-US" sz="1400"/>
          </a:p>
        </p:txBody>
      </p:sp>
      <p:sp>
        <p:nvSpPr>
          <p:cNvPr id="36866" name="Rectangle 2">
            <a:extLst>
              <a:ext uri="{FF2B5EF4-FFF2-40B4-BE49-F238E27FC236}">
                <a16:creationId xmlns:a16="http://schemas.microsoft.com/office/drawing/2014/main" id="{D01CB883-58C9-4D2C-9ABE-9D894F02C0CB}"/>
              </a:ext>
            </a:extLst>
          </p:cNvPr>
          <p:cNvSpPr>
            <a:spLocks noGrp="1" noChangeArrowheads="1"/>
          </p:cNvSpPr>
          <p:nvPr>
            <p:ph type="title"/>
          </p:nvPr>
        </p:nvSpPr>
        <p:spPr>
          <a:xfrm>
            <a:off x="838200" y="228600"/>
            <a:ext cx="7772400" cy="1104900"/>
          </a:xfrm>
          <a:noFill/>
        </p:spPr>
        <p:txBody>
          <a:bodyPr/>
          <a:lstStyle/>
          <a:p>
            <a:r>
              <a:rPr lang="en-US" altLang="en-US"/>
              <a:t>Maximum Considered Earthquake Ground Motion</a:t>
            </a:r>
          </a:p>
        </p:txBody>
      </p:sp>
      <p:sp>
        <p:nvSpPr>
          <p:cNvPr id="405507" name="Rectangle 3">
            <a:extLst>
              <a:ext uri="{FF2B5EF4-FFF2-40B4-BE49-F238E27FC236}">
                <a16:creationId xmlns:a16="http://schemas.microsoft.com/office/drawing/2014/main" id="{3973FC80-397E-436C-8A05-33DA8C3B3320}"/>
              </a:ext>
            </a:extLst>
          </p:cNvPr>
          <p:cNvSpPr>
            <a:spLocks noGrp="1" noChangeArrowheads="1"/>
          </p:cNvSpPr>
          <p:nvPr>
            <p:ph type="body" idx="1"/>
          </p:nvPr>
        </p:nvSpPr>
        <p:spPr>
          <a:xfrm>
            <a:off x="685800" y="1676400"/>
            <a:ext cx="7924800" cy="4419600"/>
          </a:xfrm>
        </p:spPr>
        <p:txBody>
          <a:bodyPr/>
          <a:lstStyle/>
          <a:p>
            <a:pPr>
              <a:buFont typeface="Monotype Sorts" pitchFamily="2" charset="2"/>
              <a:buChar char="n"/>
              <a:defRPr/>
            </a:pPr>
            <a:r>
              <a:rPr lang="en-US" sz="2000">
                <a:ea typeface="+mn-ea"/>
              </a:rPr>
              <a:t>The NEHRP 94, seismic hazards around the nation were defined at a uniform 10% probability of exceedance in 50 years and the design requirements were based on assigning a structure to a </a:t>
            </a:r>
            <a:r>
              <a:rPr lang="en-US" sz="2000">
                <a:effectLst>
                  <a:outerShdw blurRad="38100" dist="38100" dir="2700000" algn="tl">
                    <a:srgbClr val="C0C0C0"/>
                  </a:outerShdw>
                </a:effectLst>
                <a:ea typeface="+mn-ea"/>
              </a:rPr>
              <a:t>Seismic Hazard Exposure</a:t>
            </a:r>
            <a:r>
              <a:rPr lang="en-US" sz="2000">
                <a:ea typeface="+mn-ea"/>
              </a:rPr>
              <a:t> Group and a </a:t>
            </a:r>
            <a:r>
              <a:rPr lang="en-US" sz="2000">
                <a:effectLst>
                  <a:outerShdw blurRad="38100" dist="38100" dir="2700000" algn="tl">
                    <a:srgbClr val="C0C0C0"/>
                  </a:outerShdw>
                </a:effectLst>
                <a:ea typeface="+mn-ea"/>
              </a:rPr>
              <a:t>Seismic Performance Category</a:t>
            </a:r>
            <a:r>
              <a:rPr lang="en-US" sz="2000">
                <a:ea typeface="+mn-ea"/>
              </a:rPr>
              <a:t> (SPC).</a:t>
            </a:r>
          </a:p>
          <a:p>
            <a:pPr>
              <a:buFont typeface="Monotype Sorts" pitchFamily="2" charset="2"/>
              <a:buChar char="n"/>
              <a:defRPr/>
            </a:pPr>
            <a:endParaRPr lang="en-US" sz="2000">
              <a:ea typeface="+mn-ea"/>
            </a:endParaRPr>
          </a:p>
          <a:p>
            <a:pPr>
              <a:buFont typeface="Monotype Sorts" pitchFamily="2" charset="2"/>
              <a:buChar char="n"/>
              <a:defRPr/>
            </a:pPr>
            <a:r>
              <a:rPr lang="en-US" sz="2000">
                <a:ea typeface="+mn-ea"/>
              </a:rPr>
              <a:t>While this approach provided a uniform likelihood throughout the nation that the design ground motion would not be exceeded, it did not provide for a uniform margin of failure for structures designed for that ground motion.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box(out)">
                                      <p:cBhvr>
                                        <p:cTn id="7" dur="500"/>
                                        <p:tgtEl>
                                          <p:spTgt spid="405507">
                                            <p:txEl>
                                              <p:pRg st="0" end="0"/>
                                            </p:txEl>
                                          </p:spTgt>
                                        </p:tgtEl>
                                      </p:cBhvr>
                                    </p:animEffect>
                                  </p:childTnLst>
                                  <p:subTnLst>
                                    <p:animClr clrSpc="rgb" dir="cw">
                                      <p:cBhvr override="childStyle">
                                        <p:cTn dur="1" fill="hold" display="0" masterRel="nextClick" afterEffect="1"/>
                                        <p:tgtEl>
                                          <p:spTgt spid="405507">
                                            <p:txEl>
                                              <p:pRg st="0" end="0"/>
                                            </p:txEl>
                                          </p:spTgt>
                                        </p:tgtEl>
                                        <p:attrNameLst>
                                          <p:attrName>ppt_c</p:attrName>
                                        </p:attrNameLst>
                                      </p:cBhvr>
                                      <p:to>
                                        <a:schemeClr val="tx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5507">
                                            <p:txEl>
                                              <p:pRg st="2" end="2"/>
                                            </p:txEl>
                                          </p:spTgt>
                                        </p:tgtEl>
                                        <p:attrNameLst>
                                          <p:attrName>style.visibility</p:attrName>
                                        </p:attrNameLst>
                                      </p:cBhvr>
                                      <p:to>
                                        <p:strVal val="visible"/>
                                      </p:to>
                                    </p:set>
                                    <p:animEffect transition="in" filter="box(out)">
                                      <p:cBhvr>
                                        <p:cTn id="12" dur="500"/>
                                        <p:tgtEl>
                                          <p:spTgt spid="405507">
                                            <p:txEl>
                                              <p:pRg st="2" end="2"/>
                                            </p:txEl>
                                          </p:spTgt>
                                        </p:tgtEl>
                                      </p:cBhvr>
                                    </p:animEffect>
                                  </p:childTnLst>
                                  <p:subTnLst>
                                    <p:animClr clrSpc="rgb" dir="cw">
                                      <p:cBhvr override="childStyle">
                                        <p:cTn dur="1" fill="hold" display="0" masterRel="nextClick" afterEffect="1"/>
                                        <p:tgtEl>
                                          <p:spTgt spid="405507">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5">
            <a:extLst>
              <a:ext uri="{FF2B5EF4-FFF2-40B4-BE49-F238E27FC236}">
                <a16:creationId xmlns:a16="http://schemas.microsoft.com/office/drawing/2014/main" id="{74E53887-68DD-4B64-980A-4AB1458E04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76D40CB8-ED39-403E-BD3F-1580C220C8D1}" type="slidenum">
              <a:rPr lang="en-US" altLang="en-US" sz="1400"/>
              <a:pPr/>
              <a:t>40</a:t>
            </a:fld>
            <a:endParaRPr lang="en-US" altLang="en-US" sz="1400"/>
          </a:p>
        </p:txBody>
      </p:sp>
      <p:pic>
        <p:nvPicPr>
          <p:cNvPr id="89090" name="Picture 2" descr="fef_south_200">
            <a:extLst>
              <a:ext uri="{FF2B5EF4-FFF2-40B4-BE49-F238E27FC236}">
                <a16:creationId xmlns:a16="http://schemas.microsoft.com/office/drawing/2014/main" id="{64EBDE22-E66F-450C-82A0-3E3CCB6ED6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43600" y="2097088"/>
            <a:ext cx="1905000" cy="1141412"/>
          </a:xfrm>
          <a:noFill/>
        </p:spPr>
      </p:pic>
      <p:sp>
        <p:nvSpPr>
          <p:cNvPr id="89091" name="Rectangle 3">
            <a:extLst>
              <a:ext uri="{FF2B5EF4-FFF2-40B4-BE49-F238E27FC236}">
                <a16:creationId xmlns:a16="http://schemas.microsoft.com/office/drawing/2014/main" id="{1B2901F9-2C85-4A1A-A623-E85A63B532AF}"/>
              </a:ext>
            </a:extLst>
          </p:cNvPr>
          <p:cNvSpPr>
            <a:spLocks noGrp="1" noChangeArrowheads="1"/>
          </p:cNvSpPr>
          <p:nvPr>
            <p:ph type="title"/>
          </p:nvPr>
        </p:nvSpPr>
        <p:spPr/>
        <p:txBody>
          <a:bodyPr/>
          <a:lstStyle/>
          <a:p>
            <a:r>
              <a:rPr lang="en-US" altLang="en-US" sz="3200"/>
              <a:t>One-Dimensional Ground Response Analysis</a:t>
            </a:r>
          </a:p>
        </p:txBody>
      </p:sp>
      <p:sp>
        <p:nvSpPr>
          <p:cNvPr id="89092" name="Line 4">
            <a:extLst>
              <a:ext uri="{FF2B5EF4-FFF2-40B4-BE49-F238E27FC236}">
                <a16:creationId xmlns:a16="http://schemas.microsoft.com/office/drawing/2014/main" id="{1A1BFCAC-0633-48EC-95D6-515BFE911B0E}"/>
              </a:ext>
            </a:extLst>
          </p:cNvPr>
          <p:cNvSpPr>
            <a:spLocks noChangeShapeType="1"/>
          </p:cNvSpPr>
          <p:nvPr/>
        </p:nvSpPr>
        <p:spPr bwMode="auto">
          <a:xfrm>
            <a:off x="838200" y="2743200"/>
            <a:ext cx="7467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093" name="Rectangle 5" descr="Stationery">
            <a:extLst>
              <a:ext uri="{FF2B5EF4-FFF2-40B4-BE49-F238E27FC236}">
                <a16:creationId xmlns:a16="http://schemas.microsoft.com/office/drawing/2014/main" id="{B6BD15BB-5E6B-43C6-9BC3-258A679B825C}"/>
              </a:ext>
            </a:extLst>
          </p:cNvPr>
          <p:cNvSpPr>
            <a:spLocks noChangeArrowheads="1"/>
          </p:cNvSpPr>
          <p:nvPr/>
        </p:nvSpPr>
        <p:spPr bwMode="auto">
          <a:xfrm>
            <a:off x="838200" y="2743200"/>
            <a:ext cx="7467600" cy="1143000"/>
          </a:xfrm>
          <a:prstGeom prst="rect">
            <a:avLst/>
          </a:prstGeom>
          <a:blipFill dpi="0" rotWithShape="0">
            <a:blip r:embed="rId3"/>
            <a:srcRect/>
            <a:tile tx="0" ty="0" sx="100000" sy="100000" flip="none" algn="tl"/>
          </a:blipFill>
          <a:ln w="12700" cap="sq">
            <a:solidFill>
              <a:schemeClr val="bg2"/>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endParaRPr kumimoji="0" lang="en-US" altLang="en-US" sz="2800"/>
          </a:p>
        </p:txBody>
      </p:sp>
      <p:sp>
        <p:nvSpPr>
          <p:cNvPr id="89094" name="Rectangle 6" descr="Granite">
            <a:extLst>
              <a:ext uri="{FF2B5EF4-FFF2-40B4-BE49-F238E27FC236}">
                <a16:creationId xmlns:a16="http://schemas.microsoft.com/office/drawing/2014/main" id="{2FB31370-ABD3-48F4-9892-E92251C1651A}"/>
              </a:ext>
            </a:extLst>
          </p:cNvPr>
          <p:cNvSpPr>
            <a:spLocks noChangeArrowheads="1"/>
          </p:cNvSpPr>
          <p:nvPr/>
        </p:nvSpPr>
        <p:spPr bwMode="auto">
          <a:xfrm>
            <a:off x="838200" y="3886200"/>
            <a:ext cx="7467600" cy="2362200"/>
          </a:xfrm>
          <a:prstGeom prst="rect">
            <a:avLst/>
          </a:prstGeom>
          <a:blipFill dpi="0" rotWithShape="0">
            <a:blip r:embed="rId4"/>
            <a:srcRect/>
            <a:tile tx="0" ty="0" sx="100000" sy="100000" flip="none" algn="tl"/>
          </a:blip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89095" name="Text Box 7">
            <a:extLst>
              <a:ext uri="{FF2B5EF4-FFF2-40B4-BE49-F238E27FC236}">
                <a16:creationId xmlns:a16="http://schemas.microsoft.com/office/drawing/2014/main" id="{4B74354C-52F9-420A-A8CF-66627B130291}"/>
              </a:ext>
            </a:extLst>
          </p:cNvPr>
          <p:cNvSpPr txBox="1">
            <a:spLocks noChangeArrowheads="1"/>
          </p:cNvSpPr>
          <p:nvPr/>
        </p:nvSpPr>
        <p:spPr bwMode="auto">
          <a:xfrm>
            <a:off x="928688" y="3141663"/>
            <a:ext cx="247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2000">
                <a:latin typeface="Comic Sans MS" panose="030F0702030302020204" pitchFamily="66" charset="0"/>
              </a:rPr>
              <a:t>Shallow Soil Layers</a:t>
            </a:r>
          </a:p>
        </p:txBody>
      </p:sp>
      <p:sp>
        <p:nvSpPr>
          <p:cNvPr id="89096" name="Text Box 8">
            <a:extLst>
              <a:ext uri="{FF2B5EF4-FFF2-40B4-BE49-F238E27FC236}">
                <a16:creationId xmlns:a16="http://schemas.microsoft.com/office/drawing/2014/main" id="{A26ED7BF-3AA0-496E-89DA-55F62AE5E0C4}"/>
              </a:ext>
            </a:extLst>
          </p:cNvPr>
          <p:cNvSpPr txBox="1">
            <a:spLocks noChangeArrowheads="1"/>
          </p:cNvSpPr>
          <p:nvPr/>
        </p:nvSpPr>
        <p:spPr bwMode="auto">
          <a:xfrm>
            <a:off x="6477000" y="5562600"/>
            <a:ext cx="167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2000">
                <a:latin typeface="Comic Sans MS" panose="030F0702030302020204" pitchFamily="66" charset="0"/>
              </a:rPr>
              <a:t>Crustal Rock</a:t>
            </a:r>
          </a:p>
        </p:txBody>
      </p:sp>
      <p:grpSp>
        <p:nvGrpSpPr>
          <p:cNvPr id="89097" name="Group 9">
            <a:extLst>
              <a:ext uri="{FF2B5EF4-FFF2-40B4-BE49-F238E27FC236}">
                <a16:creationId xmlns:a16="http://schemas.microsoft.com/office/drawing/2014/main" id="{5106CDD9-FE59-4394-BD9B-C8DFF6F67C56}"/>
              </a:ext>
            </a:extLst>
          </p:cNvPr>
          <p:cNvGrpSpPr>
            <a:grpSpLocks/>
          </p:cNvGrpSpPr>
          <p:nvPr/>
        </p:nvGrpSpPr>
        <p:grpSpPr bwMode="auto">
          <a:xfrm>
            <a:off x="914400" y="5562600"/>
            <a:ext cx="2362200" cy="569913"/>
            <a:chOff x="576" y="3552"/>
            <a:chExt cx="1488" cy="359"/>
          </a:xfrm>
        </p:grpSpPr>
        <p:sp>
          <p:nvSpPr>
            <p:cNvPr id="89111" name="Text Box 10">
              <a:extLst>
                <a:ext uri="{FF2B5EF4-FFF2-40B4-BE49-F238E27FC236}">
                  <a16:creationId xmlns:a16="http://schemas.microsoft.com/office/drawing/2014/main" id="{27D65F59-B7DC-48FF-8C41-89E016BF4FD3}"/>
                </a:ext>
              </a:extLst>
            </p:cNvPr>
            <p:cNvSpPr txBox="1">
              <a:spLocks noChangeArrowheads="1"/>
            </p:cNvSpPr>
            <p:nvPr/>
          </p:nvSpPr>
          <p:spPr bwMode="auto">
            <a:xfrm>
              <a:off x="576" y="3552"/>
              <a:ext cx="1079" cy="359"/>
            </a:xfrm>
            <a:prstGeom prst="rect">
              <a:avLst/>
            </a:prstGeom>
            <a:solidFill>
              <a:schemeClr val="bg1"/>
            </a:solidFill>
            <a:ln w="12700" cap="sq">
              <a:solidFill>
                <a:schemeClr val="tx1"/>
              </a:solidFill>
              <a:miter lim="800000"/>
              <a:headEnd type="none" w="sm" len="sm"/>
              <a:tailEnd type="none" w="sm" len="sm"/>
            </a:ln>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lnSpc>
                  <a:spcPct val="90000"/>
                </a:lnSpc>
              </a:pPr>
              <a:r>
                <a:rPr kumimoji="0" lang="en-US" altLang="en-US" sz="1600">
                  <a:latin typeface="Comic Sans MS" panose="030F0702030302020204" pitchFamily="66" charset="0"/>
                </a:rPr>
                <a:t>Seismic Source:</a:t>
              </a:r>
            </a:p>
            <a:p>
              <a:pPr algn="l"/>
              <a:r>
                <a:rPr kumimoji="0" lang="en-US" altLang="en-US" sz="1600">
                  <a:latin typeface="Comic Sans MS" panose="030F0702030302020204" pitchFamily="66" charset="0"/>
                </a:rPr>
                <a:t>M</a:t>
              </a:r>
              <a:r>
                <a:rPr kumimoji="0" lang="en-US" altLang="en-US" sz="1600" baseline="-25000">
                  <a:latin typeface="Comic Sans MS" panose="030F0702030302020204" pitchFamily="66" charset="0"/>
                </a:rPr>
                <a:t>0</a:t>
              </a:r>
              <a:r>
                <a:rPr kumimoji="0" lang="en-US" altLang="en-US" sz="1600">
                  <a:latin typeface="Comic Sans MS" panose="030F0702030302020204" pitchFamily="66" charset="0"/>
                </a:rPr>
                <a:t>S(f)</a:t>
              </a:r>
              <a:endParaRPr kumimoji="0" lang="en-US" altLang="en-US" sz="2000">
                <a:latin typeface="Comic Sans MS" panose="030F0702030302020204" pitchFamily="66" charset="0"/>
              </a:endParaRPr>
            </a:p>
          </p:txBody>
        </p:sp>
        <p:sp>
          <p:nvSpPr>
            <p:cNvPr id="89112" name="AutoShape 11">
              <a:extLst>
                <a:ext uri="{FF2B5EF4-FFF2-40B4-BE49-F238E27FC236}">
                  <a16:creationId xmlns:a16="http://schemas.microsoft.com/office/drawing/2014/main" id="{ADF9C9B1-AACC-44C6-8359-AB79BDA14110}"/>
                </a:ext>
              </a:extLst>
            </p:cNvPr>
            <p:cNvSpPr>
              <a:spLocks noChangeArrowheads="1"/>
            </p:cNvSpPr>
            <p:nvPr/>
          </p:nvSpPr>
          <p:spPr bwMode="auto">
            <a:xfrm>
              <a:off x="1776" y="3648"/>
              <a:ext cx="288" cy="240"/>
            </a:xfrm>
            <a:prstGeom prst="irregularSeal1">
              <a:avLst/>
            </a:prstGeom>
            <a:solidFill>
              <a:schemeClr val="hlink"/>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pSp>
      <p:grpSp>
        <p:nvGrpSpPr>
          <p:cNvPr id="89098" name="Group 12">
            <a:extLst>
              <a:ext uri="{FF2B5EF4-FFF2-40B4-BE49-F238E27FC236}">
                <a16:creationId xmlns:a16="http://schemas.microsoft.com/office/drawing/2014/main" id="{46AC8238-ECAB-4396-838D-C238F24AA4D9}"/>
              </a:ext>
            </a:extLst>
          </p:cNvPr>
          <p:cNvGrpSpPr>
            <a:grpSpLocks/>
          </p:cNvGrpSpPr>
          <p:nvPr/>
        </p:nvGrpSpPr>
        <p:grpSpPr bwMode="auto">
          <a:xfrm>
            <a:off x="3200400" y="3962400"/>
            <a:ext cx="3744913" cy="1955800"/>
            <a:chOff x="1968" y="2456"/>
            <a:chExt cx="2359" cy="1232"/>
          </a:xfrm>
        </p:grpSpPr>
        <p:sp>
          <p:nvSpPr>
            <p:cNvPr id="89108" name="Text Box 13">
              <a:extLst>
                <a:ext uri="{FF2B5EF4-FFF2-40B4-BE49-F238E27FC236}">
                  <a16:creationId xmlns:a16="http://schemas.microsoft.com/office/drawing/2014/main" id="{BBFB8247-052D-4C6A-9A39-026F1A48DAF1}"/>
                </a:ext>
              </a:extLst>
            </p:cNvPr>
            <p:cNvSpPr txBox="1">
              <a:spLocks noChangeArrowheads="1"/>
            </p:cNvSpPr>
            <p:nvPr/>
          </p:nvSpPr>
          <p:spPr bwMode="auto">
            <a:xfrm>
              <a:off x="2160" y="3072"/>
              <a:ext cx="1123" cy="344"/>
            </a:xfrm>
            <a:prstGeom prst="rect">
              <a:avLst/>
            </a:prstGeom>
            <a:solidFill>
              <a:schemeClr val="bg1"/>
            </a:solidFill>
            <a:ln w="12700" cap="sq">
              <a:solidFill>
                <a:schemeClr val="tx1"/>
              </a:solidFill>
              <a:miter lim="800000"/>
              <a:headEnd type="none" w="sm" len="sm"/>
              <a:tailEnd type="none" w="sm" len="sm"/>
            </a:ln>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lnSpc>
                  <a:spcPct val="90000"/>
                </a:lnSpc>
              </a:pPr>
              <a:r>
                <a:rPr kumimoji="0" lang="en-US" altLang="en-US" sz="1600">
                  <a:latin typeface="Comic Sans MS" panose="030F0702030302020204" pitchFamily="66" charset="0"/>
                </a:rPr>
                <a:t>Propagation Path</a:t>
              </a:r>
            </a:p>
            <a:p>
              <a:pPr algn="l">
                <a:lnSpc>
                  <a:spcPct val="90000"/>
                </a:lnSpc>
              </a:pPr>
              <a:r>
                <a:rPr kumimoji="0" lang="en-US" altLang="en-US" sz="1600">
                  <a:latin typeface="Comic Sans MS" panose="030F0702030302020204" pitchFamily="66" charset="0"/>
                </a:rPr>
                <a:t>G(R) D(R,f)</a:t>
              </a:r>
              <a:endParaRPr kumimoji="0" lang="en-US" altLang="en-US" sz="2000">
                <a:latin typeface="Comic Sans MS" panose="030F0702030302020204" pitchFamily="66" charset="0"/>
              </a:endParaRPr>
            </a:p>
          </p:txBody>
        </p:sp>
        <p:cxnSp>
          <p:nvCxnSpPr>
            <p:cNvPr id="89109" name="AutoShape 14">
              <a:extLst>
                <a:ext uri="{FF2B5EF4-FFF2-40B4-BE49-F238E27FC236}">
                  <a16:creationId xmlns:a16="http://schemas.microsoft.com/office/drawing/2014/main" id="{EC17A6CD-AC64-4CC7-ACA6-A6396B534C3D}"/>
                </a:ext>
              </a:extLst>
            </p:cNvPr>
            <p:cNvCxnSpPr>
              <a:cxnSpLocks noChangeShapeType="1"/>
              <a:stCxn id="89108" idx="0"/>
              <a:endCxn id="89107" idx="2"/>
            </p:cNvCxnSpPr>
            <p:nvPr/>
          </p:nvCxnSpPr>
          <p:spPr bwMode="auto">
            <a:xfrm rot="-5400000">
              <a:off x="3217" y="1961"/>
              <a:ext cx="616" cy="1605"/>
            </a:xfrm>
            <a:prstGeom prst="curvedConnector3">
              <a:avLst>
                <a:gd name="adj1" fmla="val 50000"/>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89110" name="AutoShape 15">
              <a:extLst>
                <a:ext uri="{FF2B5EF4-FFF2-40B4-BE49-F238E27FC236}">
                  <a16:creationId xmlns:a16="http://schemas.microsoft.com/office/drawing/2014/main" id="{D95EAF62-A648-410D-B302-9D1540000AD0}"/>
                </a:ext>
              </a:extLst>
            </p:cNvPr>
            <p:cNvCxnSpPr>
              <a:cxnSpLocks noChangeShapeType="1"/>
              <a:endCxn id="89108" idx="2"/>
            </p:cNvCxnSpPr>
            <p:nvPr/>
          </p:nvCxnSpPr>
          <p:spPr bwMode="auto">
            <a:xfrm flipV="1">
              <a:off x="1968" y="3416"/>
              <a:ext cx="754" cy="272"/>
            </a:xfrm>
            <a:prstGeom prst="curvedConnector2">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89099" name="Line 16">
            <a:extLst>
              <a:ext uri="{FF2B5EF4-FFF2-40B4-BE49-F238E27FC236}">
                <a16:creationId xmlns:a16="http://schemas.microsoft.com/office/drawing/2014/main" id="{E419A238-C234-468B-80D1-E5CB7BE1EE3D}"/>
              </a:ext>
            </a:extLst>
          </p:cNvPr>
          <p:cNvSpPr>
            <a:spLocks noChangeShapeType="1"/>
          </p:cNvSpPr>
          <p:nvPr/>
        </p:nvSpPr>
        <p:spPr bwMode="auto">
          <a:xfrm>
            <a:off x="5410200" y="3657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0" name="Line 17">
            <a:extLst>
              <a:ext uri="{FF2B5EF4-FFF2-40B4-BE49-F238E27FC236}">
                <a16:creationId xmlns:a16="http://schemas.microsoft.com/office/drawing/2014/main" id="{3589124A-94B1-4BC7-B9F0-30813EF7C99C}"/>
              </a:ext>
            </a:extLst>
          </p:cNvPr>
          <p:cNvSpPr>
            <a:spLocks noChangeShapeType="1"/>
          </p:cNvSpPr>
          <p:nvPr/>
        </p:nvSpPr>
        <p:spPr bwMode="auto">
          <a:xfrm>
            <a:off x="5410200" y="35052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1" name="Line 18">
            <a:extLst>
              <a:ext uri="{FF2B5EF4-FFF2-40B4-BE49-F238E27FC236}">
                <a16:creationId xmlns:a16="http://schemas.microsoft.com/office/drawing/2014/main" id="{4C296E1B-9121-4221-8251-87BE4D946128}"/>
              </a:ext>
            </a:extLst>
          </p:cNvPr>
          <p:cNvSpPr>
            <a:spLocks noChangeShapeType="1"/>
          </p:cNvSpPr>
          <p:nvPr/>
        </p:nvSpPr>
        <p:spPr bwMode="auto">
          <a:xfrm>
            <a:off x="5410200" y="33528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2" name="Line 19">
            <a:extLst>
              <a:ext uri="{FF2B5EF4-FFF2-40B4-BE49-F238E27FC236}">
                <a16:creationId xmlns:a16="http://schemas.microsoft.com/office/drawing/2014/main" id="{3F6E4130-DFAF-4CC6-99BA-0E2C8714A8A8}"/>
              </a:ext>
            </a:extLst>
          </p:cNvPr>
          <p:cNvSpPr>
            <a:spLocks noChangeShapeType="1"/>
          </p:cNvSpPr>
          <p:nvPr/>
        </p:nvSpPr>
        <p:spPr bwMode="auto">
          <a:xfrm>
            <a:off x="5410200" y="32004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3" name="Line 20">
            <a:extLst>
              <a:ext uri="{FF2B5EF4-FFF2-40B4-BE49-F238E27FC236}">
                <a16:creationId xmlns:a16="http://schemas.microsoft.com/office/drawing/2014/main" id="{B47FF5D7-9A1E-4D0F-BF38-F78F58C80BCF}"/>
              </a:ext>
            </a:extLst>
          </p:cNvPr>
          <p:cNvSpPr>
            <a:spLocks noChangeShapeType="1"/>
          </p:cNvSpPr>
          <p:nvPr/>
        </p:nvSpPr>
        <p:spPr bwMode="auto">
          <a:xfrm>
            <a:off x="5410200" y="32004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4" name="Line 21">
            <a:extLst>
              <a:ext uri="{FF2B5EF4-FFF2-40B4-BE49-F238E27FC236}">
                <a16:creationId xmlns:a16="http://schemas.microsoft.com/office/drawing/2014/main" id="{D0067A36-19BD-4C62-AC56-84ACC17CF01B}"/>
              </a:ext>
            </a:extLst>
          </p:cNvPr>
          <p:cNvSpPr>
            <a:spLocks noChangeShapeType="1"/>
          </p:cNvSpPr>
          <p:nvPr/>
        </p:nvSpPr>
        <p:spPr bwMode="auto">
          <a:xfrm>
            <a:off x="5410200" y="30480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5" name="Line 22">
            <a:extLst>
              <a:ext uri="{FF2B5EF4-FFF2-40B4-BE49-F238E27FC236}">
                <a16:creationId xmlns:a16="http://schemas.microsoft.com/office/drawing/2014/main" id="{9C89251B-0176-4646-A430-AC0ADA73C83B}"/>
              </a:ext>
            </a:extLst>
          </p:cNvPr>
          <p:cNvSpPr>
            <a:spLocks noChangeShapeType="1"/>
          </p:cNvSpPr>
          <p:nvPr/>
        </p:nvSpPr>
        <p:spPr bwMode="auto">
          <a:xfrm>
            <a:off x="5410200" y="2895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6" name="Line 23">
            <a:extLst>
              <a:ext uri="{FF2B5EF4-FFF2-40B4-BE49-F238E27FC236}">
                <a16:creationId xmlns:a16="http://schemas.microsoft.com/office/drawing/2014/main" id="{7796FC42-72CE-4747-B3FA-2E9265082BA2}"/>
              </a:ext>
            </a:extLst>
          </p:cNvPr>
          <p:cNvSpPr>
            <a:spLocks noChangeShapeType="1"/>
          </p:cNvSpPr>
          <p:nvPr/>
        </p:nvSpPr>
        <p:spPr bwMode="auto">
          <a:xfrm>
            <a:off x="5410200" y="27432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7" name="Text Box 24">
            <a:extLst>
              <a:ext uri="{FF2B5EF4-FFF2-40B4-BE49-F238E27FC236}">
                <a16:creationId xmlns:a16="http://schemas.microsoft.com/office/drawing/2014/main" id="{CB489C63-A8DB-4B24-8AB3-6E807E2203C2}"/>
              </a:ext>
            </a:extLst>
          </p:cNvPr>
          <p:cNvSpPr txBox="1">
            <a:spLocks noChangeArrowheads="1"/>
          </p:cNvSpPr>
          <p:nvPr/>
        </p:nvSpPr>
        <p:spPr bwMode="auto">
          <a:xfrm>
            <a:off x="6172200" y="3352800"/>
            <a:ext cx="1392238" cy="546100"/>
          </a:xfrm>
          <a:prstGeom prst="rect">
            <a:avLst/>
          </a:prstGeom>
          <a:solidFill>
            <a:schemeClr val="bg1"/>
          </a:solidFill>
          <a:ln w="12700" cap="sq">
            <a:solidFill>
              <a:schemeClr val="tx1"/>
            </a:solidFill>
            <a:miter lim="800000"/>
            <a:headEnd type="none" w="sm" len="sm"/>
            <a:tailEnd type="none" w="sm" len="sm"/>
          </a:ln>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lnSpc>
                <a:spcPct val="90000"/>
              </a:lnSpc>
            </a:pPr>
            <a:r>
              <a:rPr kumimoji="0" lang="en-US" altLang="en-US" sz="1600">
                <a:latin typeface="Comic Sans MS" panose="030F0702030302020204" pitchFamily="66" charset="0"/>
              </a:rPr>
              <a:t>Near Site:</a:t>
            </a:r>
          </a:p>
          <a:p>
            <a:pPr algn="l">
              <a:lnSpc>
                <a:spcPct val="90000"/>
              </a:lnSpc>
            </a:pPr>
            <a:r>
              <a:rPr kumimoji="0" lang="en-US" altLang="en-US" sz="1600">
                <a:latin typeface="Comic Sans MS" panose="030F0702030302020204" pitchFamily="66" charset="0"/>
              </a:rPr>
              <a:t>A</a:t>
            </a:r>
            <a:r>
              <a:rPr kumimoji="0" lang="en-US" altLang="en-US" sz="1600" baseline="-25000">
                <a:latin typeface="Comic Sans MS" panose="030F0702030302020204" pitchFamily="66" charset="0"/>
              </a:rPr>
              <a:t>m</a:t>
            </a:r>
            <a:r>
              <a:rPr kumimoji="0" lang="en-US" altLang="en-US" sz="1600">
                <a:latin typeface="Comic Sans MS" panose="030F0702030302020204" pitchFamily="66" charset="0"/>
              </a:rPr>
              <a:t>(f) P(f,f</a:t>
            </a:r>
            <a:r>
              <a:rPr kumimoji="0" lang="en-US" altLang="en-US" sz="1600" baseline="-25000">
                <a:latin typeface="Comic Sans MS" panose="030F0702030302020204" pitchFamily="66" charset="0"/>
              </a:rPr>
              <a:t>m</a:t>
            </a:r>
            <a:r>
              <a:rPr kumimoji="0" lang="en-US" altLang="en-US" sz="1600">
                <a:latin typeface="Comic Sans MS" panose="030F0702030302020204" pitchFamily="66" charset="0"/>
              </a:rPr>
              <a:t>)</a:t>
            </a:r>
            <a:endParaRPr kumimoji="0" lang="en-US" altLang="en-US" sz="2000">
              <a:latin typeface="Comic Sans MS" panose="030F0702030302020204" pitchFamily="66"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6">
            <a:extLst>
              <a:ext uri="{FF2B5EF4-FFF2-40B4-BE49-F238E27FC236}">
                <a16:creationId xmlns:a16="http://schemas.microsoft.com/office/drawing/2014/main" id="{C9D0D989-EED9-4468-A905-0449BB51AC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84994809-BCF5-4744-A424-4ED01B1E81C5}" type="slidenum">
              <a:rPr lang="en-US" altLang="en-US" sz="1400"/>
              <a:pPr/>
              <a:t>41</a:t>
            </a:fld>
            <a:endParaRPr lang="en-US" altLang="en-US" sz="1400"/>
          </a:p>
        </p:txBody>
      </p:sp>
      <p:sp>
        <p:nvSpPr>
          <p:cNvPr id="90114" name="Rectangle 2">
            <a:extLst>
              <a:ext uri="{FF2B5EF4-FFF2-40B4-BE49-F238E27FC236}">
                <a16:creationId xmlns:a16="http://schemas.microsoft.com/office/drawing/2014/main" id="{9C345BF2-6AD7-4922-B654-0A42A1F07241}"/>
              </a:ext>
            </a:extLst>
          </p:cNvPr>
          <p:cNvSpPr>
            <a:spLocks noGrp="1" noChangeArrowheads="1"/>
          </p:cNvSpPr>
          <p:nvPr>
            <p:ph type="title"/>
          </p:nvPr>
        </p:nvSpPr>
        <p:spPr/>
        <p:txBody>
          <a:bodyPr/>
          <a:lstStyle/>
          <a:p>
            <a:r>
              <a:rPr lang="en-US" altLang="en-US"/>
              <a:t>Deterministic Seismic Hazard Analysis (DSHA)</a:t>
            </a:r>
          </a:p>
        </p:txBody>
      </p:sp>
      <p:pic>
        <p:nvPicPr>
          <p:cNvPr id="90115" name="Picture 3" descr="DSHA">
            <a:extLst>
              <a:ext uri="{FF2B5EF4-FFF2-40B4-BE49-F238E27FC236}">
                <a16:creationId xmlns:a16="http://schemas.microsoft.com/office/drawing/2014/main" id="{FC7E791B-8ACF-44F9-B0D5-3FBF3F492D0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00200" y="1676400"/>
            <a:ext cx="5486400" cy="4967288"/>
          </a:xfrm>
          <a:noFill/>
        </p:spPr>
      </p:pic>
      <p:sp>
        <p:nvSpPr>
          <p:cNvPr id="90116" name="Rectangle 4">
            <a:extLst>
              <a:ext uri="{FF2B5EF4-FFF2-40B4-BE49-F238E27FC236}">
                <a16:creationId xmlns:a16="http://schemas.microsoft.com/office/drawing/2014/main" id="{FB65F232-19B6-4AEC-8C2B-A6A3C93FA4CD}"/>
              </a:ext>
            </a:extLst>
          </p:cNvPr>
          <p:cNvSpPr>
            <a:spLocks noChangeArrowheads="1"/>
          </p:cNvSpPr>
          <p:nvPr/>
        </p:nvSpPr>
        <p:spPr bwMode="auto">
          <a:xfrm rot="-3635008">
            <a:off x="2792412" y="2830513"/>
            <a:ext cx="650875" cy="806450"/>
          </a:xfrm>
          <a:prstGeom prst="rect">
            <a:avLst/>
          </a:prstGeom>
          <a:solidFill>
            <a:srgbClr val="8F6FF7"/>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kumimoji="0" lang="en-US" altLang="en-US" sz="1800">
                <a:latin typeface="Arial" panose="020B0604020202020204" pitchFamily="34" charset="0"/>
              </a:rPr>
              <a:t>M</a:t>
            </a:r>
            <a:r>
              <a:rPr kumimoji="0" lang="en-US" altLang="en-US" sz="1800" baseline="-25000">
                <a:latin typeface="Arial" panose="020B0604020202020204" pitchFamily="34" charset="0"/>
              </a:rPr>
              <a:t>2</a:t>
            </a:r>
          </a:p>
        </p:txBody>
      </p:sp>
      <p:sp>
        <p:nvSpPr>
          <p:cNvPr id="90117" name="Oval 5">
            <a:extLst>
              <a:ext uri="{FF2B5EF4-FFF2-40B4-BE49-F238E27FC236}">
                <a16:creationId xmlns:a16="http://schemas.microsoft.com/office/drawing/2014/main" id="{A4DB52A9-7A49-4ED5-8A48-C2293840F54E}"/>
              </a:ext>
            </a:extLst>
          </p:cNvPr>
          <p:cNvSpPr>
            <a:spLocks noChangeArrowheads="1"/>
          </p:cNvSpPr>
          <p:nvPr/>
        </p:nvSpPr>
        <p:spPr bwMode="auto">
          <a:xfrm>
            <a:off x="3109913" y="5543550"/>
            <a:ext cx="139700" cy="138113"/>
          </a:xfrm>
          <a:prstGeom prst="ellipse">
            <a:avLst/>
          </a:prstGeom>
          <a:solidFill>
            <a:srgbClr val="8F6FF7"/>
          </a:solidFill>
          <a:ln w="9525">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0118" name="Rectangle 6">
            <a:extLst>
              <a:ext uri="{FF2B5EF4-FFF2-40B4-BE49-F238E27FC236}">
                <a16:creationId xmlns:a16="http://schemas.microsoft.com/office/drawing/2014/main" id="{6EA6034A-09AB-40A9-B9C1-CDE8926A669B}"/>
              </a:ext>
            </a:extLst>
          </p:cNvPr>
          <p:cNvSpPr>
            <a:spLocks noChangeArrowheads="1"/>
          </p:cNvSpPr>
          <p:nvPr/>
        </p:nvSpPr>
        <p:spPr bwMode="auto">
          <a:xfrm rot="-3635008">
            <a:off x="5843587" y="2884488"/>
            <a:ext cx="650875" cy="806450"/>
          </a:xfrm>
          <a:prstGeom prst="rect">
            <a:avLst/>
          </a:prstGeom>
          <a:solidFill>
            <a:srgbClr val="8F6FF7"/>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kumimoji="0" lang="en-US" altLang="en-US" sz="1800">
                <a:latin typeface="Arial" panose="020B0604020202020204" pitchFamily="34" charset="0"/>
              </a:rPr>
              <a:t>M</a:t>
            </a:r>
            <a:r>
              <a:rPr kumimoji="0" lang="en-US" altLang="en-US" sz="1800" baseline="-25000">
                <a:latin typeface="Arial" panose="020B0604020202020204" pitchFamily="34" charset="0"/>
              </a:rPr>
              <a:t>2</a:t>
            </a:r>
          </a:p>
        </p:txBody>
      </p:sp>
      <p:sp>
        <p:nvSpPr>
          <p:cNvPr id="90119" name="Line 7">
            <a:extLst>
              <a:ext uri="{FF2B5EF4-FFF2-40B4-BE49-F238E27FC236}">
                <a16:creationId xmlns:a16="http://schemas.microsoft.com/office/drawing/2014/main" id="{1EBC5634-8279-4E6C-A2E6-43EFDA9C33F4}"/>
              </a:ext>
            </a:extLst>
          </p:cNvPr>
          <p:cNvSpPr>
            <a:spLocks noChangeShapeType="1"/>
          </p:cNvSpPr>
          <p:nvPr/>
        </p:nvSpPr>
        <p:spPr bwMode="auto">
          <a:xfrm flipH="1">
            <a:off x="2073275" y="1976438"/>
            <a:ext cx="571500" cy="122396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0" name="Oval 8">
            <a:extLst>
              <a:ext uri="{FF2B5EF4-FFF2-40B4-BE49-F238E27FC236}">
                <a16:creationId xmlns:a16="http://schemas.microsoft.com/office/drawing/2014/main" id="{24237E4B-BAE8-4051-9A68-4647697C206E}"/>
              </a:ext>
            </a:extLst>
          </p:cNvPr>
          <p:cNvSpPr>
            <a:spLocks noChangeArrowheads="1"/>
          </p:cNvSpPr>
          <p:nvPr/>
        </p:nvSpPr>
        <p:spPr bwMode="auto">
          <a:xfrm>
            <a:off x="3652838" y="5591175"/>
            <a:ext cx="139700" cy="138113"/>
          </a:xfrm>
          <a:prstGeom prst="ellipse">
            <a:avLst/>
          </a:prstGeom>
          <a:solidFill>
            <a:schemeClr val="accent2"/>
          </a:solidFill>
          <a:ln w="9525">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0121" name="Line 9">
            <a:extLst>
              <a:ext uri="{FF2B5EF4-FFF2-40B4-BE49-F238E27FC236}">
                <a16:creationId xmlns:a16="http://schemas.microsoft.com/office/drawing/2014/main" id="{4154FD41-1241-4807-BF54-6E7ED5A6ECE7}"/>
              </a:ext>
            </a:extLst>
          </p:cNvPr>
          <p:cNvSpPr>
            <a:spLocks noChangeShapeType="1"/>
          </p:cNvSpPr>
          <p:nvPr/>
        </p:nvSpPr>
        <p:spPr bwMode="auto">
          <a:xfrm flipH="1">
            <a:off x="5140325" y="1990725"/>
            <a:ext cx="571500" cy="122396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2" name="Line 10">
            <a:extLst>
              <a:ext uri="{FF2B5EF4-FFF2-40B4-BE49-F238E27FC236}">
                <a16:creationId xmlns:a16="http://schemas.microsoft.com/office/drawing/2014/main" id="{3B1B6CEE-C344-45FE-A3B1-C3EA82716C8B}"/>
              </a:ext>
            </a:extLst>
          </p:cNvPr>
          <p:cNvSpPr>
            <a:spLocks noChangeShapeType="1"/>
          </p:cNvSpPr>
          <p:nvPr/>
        </p:nvSpPr>
        <p:spPr bwMode="auto">
          <a:xfrm>
            <a:off x="3265488" y="1966913"/>
            <a:ext cx="539750" cy="65405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Oval 11">
            <a:extLst>
              <a:ext uri="{FF2B5EF4-FFF2-40B4-BE49-F238E27FC236}">
                <a16:creationId xmlns:a16="http://schemas.microsoft.com/office/drawing/2014/main" id="{30BD57F4-C901-402B-BCCE-E55789DBB1C1}"/>
              </a:ext>
            </a:extLst>
          </p:cNvPr>
          <p:cNvSpPr>
            <a:spLocks noChangeArrowheads="1"/>
          </p:cNvSpPr>
          <p:nvPr/>
        </p:nvSpPr>
        <p:spPr bwMode="auto">
          <a:xfrm>
            <a:off x="2981325" y="5024438"/>
            <a:ext cx="139700" cy="138112"/>
          </a:xfrm>
          <a:prstGeom prst="ellipse">
            <a:avLst/>
          </a:prstGeom>
          <a:solidFill>
            <a:srgbClr val="66FF33"/>
          </a:solidFill>
          <a:ln w="9525">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0124" name="Line 12">
            <a:extLst>
              <a:ext uri="{FF2B5EF4-FFF2-40B4-BE49-F238E27FC236}">
                <a16:creationId xmlns:a16="http://schemas.microsoft.com/office/drawing/2014/main" id="{CE0A2936-6DF1-48AF-8262-75C8355E34B9}"/>
              </a:ext>
            </a:extLst>
          </p:cNvPr>
          <p:cNvSpPr>
            <a:spLocks noChangeShapeType="1"/>
          </p:cNvSpPr>
          <p:nvPr/>
        </p:nvSpPr>
        <p:spPr bwMode="auto">
          <a:xfrm>
            <a:off x="6340475" y="1989138"/>
            <a:ext cx="539750" cy="65405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5">
            <a:extLst>
              <a:ext uri="{FF2B5EF4-FFF2-40B4-BE49-F238E27FC236}">
                <a16:creationId xmlns:a16="http://schemas.microsoft.com/office/drawing/2014/main" id="{1B7CE085-1999-4DDF-891E-A74E1FEA55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3257B6CE-5323-4069-A614-635D61B7F83C}" type="slidenum">
              <a:rPr lang="en-US" altLang="en-US" sz="1400"/>
              <a:pPr/>
              <a:t>42</a:t>
            </a:fld>
            <a:endParaRPr lang="en-US" altLang="en-US" sz="1400"/>
          </a:p>
        </p:txBody>
      </p:sp>
      <p:sp>
        <p:nvSpPr>
          <p:cNvPr id="92162" name="Rectangle 2">
            <a:extLst>
              <a:ext uri="{FF2B5EF4-FFF2-40B4-BE49-F238E27FC236}">
                <a16:creationId xmlns:a16="http://schemas.microsoft.com/office/drawing/2014/main" id="{9468488D-B159-4F54-8FB6-1ED4A085A77A}"/>
              </a:ext>
            </a:extLst>
          </p:cNvPr>
          <p:cNvSpPr>
            <a:spLocks noGrp="1" noChangeArrowheads="1"/>
          </p:cNvSpPr>
          <p:nvPr>
            <p:ph type="title"/>
          </p:nvPr>
        </p:nvSpPr>
        <p:spPr/>
        <p:txBody>
          <a:bodyPr/>
          <a:lstStyle/>
          <a:p>
            <a:r>
              <a:rPr lang="en-US" altLang="en-US"/>
              <a:t>Probabilistic Seismic Hazard Analysis (cont</a:t>
            </a:r>
            <a:r>
              <a:rPr lang="ja-JP" altLang="en-US"/>
              <a:t>’</a:t>
            </a:r>
            <a:r>
              <a:rPr lang="en-US" altLang="ja-JP"/>
              <a:t>d)</a:t>
            </a:r>
            <a:endParaRPr lang="en-US" altLang="en-US"/>
          </a:p>
        </p:txBody>
      </p:sp>
      <p:sp>
        <p:nvSpPr>
          <p:cNvPr id="92163" name="Line 3">
            <a:extLst>
              <a:ext uri="{FF2B5EF4-FFF2-40B4-BE49-F238E27FC236}">
                <a16:creationId xmlns:a16="http://schemas.microsoft.com/office/drawing/2014/main" id="{4E643F0B-643D-42AC-962A-792234088339}"/>
              </a:ext>
            </a:extLst>
          </p:cNvPr>
          <p:cNvSpPr>
            <a:spLocks noChangeShapeType="1"/>
          </p:cNvSpPr>
          <p:nvPr/>
        </p:nvSpPr>
        <p:spPr bwMode="auto">
          <a:xfrm>
            <a:off x="1143000" y="2133600"/>
            <a:ext cx="0" cy="1066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64" name="Line 4">
            <a:extLst>
              <a:ext uri="{FF2B5EF4-FFF2-40B4-BE49-F238E27FC236}">
                <a16:creationId xmlns:a16="http://schemas.microsoft.com/office/drawing/2014/main" id="{3360ED24-94FE-479B-8B7A-116389CA9834}"/>
              </a:ext>
            </a:extLst>
          </p:cNvPr>
          <p:cNvSpPr>
            <a:spLocks noChangeShapeType="1"/>
          </p:cNvSpPr>
          <p:nvPr/>
        </p:nvSpPr>
        <p:spPr bwMode="auto">
          <a:xfrm>
            <a:off x="1143000" y="3200400"/>
            <a:ext cx="1066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65" name="Freeform 5">
            <a:extLst>
              <a:ext uri="{FF2B5EF4-FFF2-40B4-BE49-F238E27FC236}">
                <a16:creationId xmlns:a16="http://schemas.microsoft.com/office/drawing/2014/main" id="{1E7C551E-B71B-4622-9742-39099F967AF2}"/>
              </a:ext>
            </a:extLst>
          </p:cNvPr>
          <p:cNvSpPr>
            <a:spLocks/>
          </p:cNvSpPr>
          <p:nvPr/>
        </p:nvSpPr>
        <p:spPr bwMode="auto">
          <a:xfrm>
            <a:off x="1295400" y="2209800"/>
            <a:ext cx="762000" cy="838200"/>
          </a:xfrm>
          <a:custGeom>
            <a:avLst/>
            <a:gdLst>
              <a:gd name="T0" fmla="*/ 0 w 480"/>
              <a:gd name="T1" fmla="*/ 0 h 528"/>
              <a:gd name="T2" fmla="*/ 304800 w 480"/>
              <a:gd name="T3" fmla="*/ 533400 h 528"/>
              <a:gd name="T4" fmla="*/ 762000 w 480"/>
              <a:gd name="T5" fmla="*/ 838200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cubicBezTo>
                  <a:pt x="56" y="124"/>
                  <a:pt x="112" y="248"/>
                  <a:pt x="192" y="336"/>
                </a:cubicBezTo>
                <a:cubicBezTo>
                  <a:pt x="272" y="424"/>
                  <a:pt x="376" y="476"/>
                  <a:pt x="480" y="528"/>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166" name="Line 6">
            <a:extLst>
              <a:ext uri="{FF2B5EF4-FFF2-40B4-BE49-F238E27FC236}">
                <a16:creationId xmlns:a16="http://schemas.microsoft.com/office/drawing/2014/main" id="{D7A98D7E-B025-46C1-A716-76F15FD27847}"/>
              </a:ext>
            </a:extLst>
          </p:cNvPr>
          <p:cNvSpPr>
            <a:spLocks noChangeShapeType="1"/>
          </p:cNvSpPr>
          <p:nvPr/>
        </p:nvSpPr>
        <p:spPr bwMode="auto">
          <a:xfrm>
            <a:off x="1295400" y="2209800"/>
            <a:ext cx="0" cy="990600"/>
          </a:xfrm>
          <a:prstGeom prst="line">
            <a:avLst/>
          </a:prstGeom>
          <a:noFill/>
          <a:ln w="12700">
            <a:solidFill>
              <a:schemeClr val="tx1"/>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67" name="Line 7">
            <a:extLst>
              <a:ext uri="{FF2B5EF4-FFF2-40B4-BE49-F238E27FC236}">
                <a16:creationId xmlns:a16="http://schemas.microsoft.com/office/drawing/2014/main" id="{F0EE8E58-F737-4C3F-B68E-3A69110ABEA7}"/>
              </a:ext>
            </a:extLst>
          </p:cNvPr>
          <p:cNvSpPr>
            <a:spLocks noChangeShapeType="1"/>
          </p:cNvSpPr>
          <p:nvPr/>
        </p:nvSpPr>
        <p:spPr bwMode="auto">
          <a:xfrm>
            <a:off x="2057400" y="3048000"/>
            <a:ext cx="0" cy="152400"/>
          </a:xfrm>
          <a:prstGeom prst="line">
            <a:avLst/>
          </a:prstGeom>
          <a:noFill/>
          <a:ln w="12700">
            <a:solidFill>
              <a:schemeClr val="tx1"/>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68" name="Text Box 8">
            <a:extLst>
              <a:ext uri="{FF2B5EF4-FFF2-40B4-BE49-F238E27FC236}">
                <a16:creationId xmlns:a16="http://schemas.microsoft.com/office/drawing/2014/main" id="{AE6B9840-A26C-4594-853F-BD43ED308A3F}"/>
              </a:ext>
            </a:extLst>
          </p:cNvPr>
          <p:cNvSpPr txBox="1">
            <a:spLocks noChangeArrowheads="1"/>
          </p:cNvSpPr>
          <p:nvPr/>
        </p:nvSpPr>
        <p:spPr bwMode="auto">
          <a:xfrm>
            <a:off x="2209800" y="3200400"/>
            <a:ext cx="341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400">
                <a:latin typeface="Comic Sans MS" panose="030F0702030302020204" pitchFamily="66" charset="0"/>
              </a:rPr>
              <a:t>M</a:t>
            </a:r>
            <a:endParaRPr kumimoji="0" lang="en-US" altLang="en-US" sz="2800"/>
          </a:p>
        </p:txBody>
      </p:sp>
      <p:sp>
        <p:nvSpPr>
          <p:cNvPr id="92169" name="Text Box 9">
            <a:extLst>
              <a:ext uri="{FF2B5EF4-FFF2-40B4-BE49-F238E27FC236}">
                <a16:creationId xmlns:a16="http://schemas.microsoft.com/office/drawing/2014/main" id="{5EDD79B3-0BBA-4875-BC85-DDBA35BDA019}"/>
              </a:ext>
            </a:extLst>
          </p:cNvPr>
          <p:cNvSpPr txBox="1">
            <a:spLocks noChangeArrowheads="1"/>
          </p:cNvSpPr>
          <p:nvPr/>
        </p:nvSpPr>
        <p:spPr bwMode="auto">
          <a:xfrm>
            <a:off x="1158875" y="3200400"/>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400">
                <a:latin typeface="Comic Sans MS" panose="030F0702030302020204" pitchFamily="66" charset="0"/>
              </a:rPr>
              <a:t>M</a:t>
            </a:r>
            <a:r>
              <a:rPr kumimoji="0" lang="en-US" altLang="en-US" sz="1400" baseline="-25000">
                <a:latin typeface="Comic Sans MS" panose="030F0702030302020204" pitchFamily="66" charset="0"/>
              </a:rPr>
              <a:t>o</a:t>
            </a:r>
            <a:endParaRPr kumimoji="0" lang="en-US" altLang="en-US" sz="2800"/>
          </a:p>
        </p:txBody>
      </p:sp>
      <p:sp>
        <p:nvSpPr>
          <p:cNvPr id="92170" name="Text Box 10">
            <a:extLst>
              <a:ext uri="{FF2B5EF4-FFF2-40B4-BE49-F238E27FC236}">
                <a16:creationId xmlns:a16="http://schemas.microsoft.com/office/drawing/2014/main" id="{1BA4140B-9D4C-4013-A4A0-FA479C69412D}"/>
              </a:ext>
            </a:extLst>
          </p:cNvPr>
          <p:cNvSpPr txBox="1">
            <a:spLocks noChangeArrowheads="1"/>
          </p:cNvSpPr>
          <p:nvPr/>
        </p:nvSpPr>
        <p:spPr bwMode="auto">
          <a:xfrm>
            <a:off x="1752600" y="3200400"/>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400">
                <a:latin typeface="Comic Sans MS" panose="030F0702030302020204" pitchFamily="66" charset="0"/>
              </a:rPr>
              <a:t>M</a:t>
            </a:r>
            <a:r>
              <a:rPr kumimoji="0" lang="en-US" altLang="en-US" sz="1400" baseline="-25000">
                <a:latin typeface="Comic Sans MS" panose="030F0702030302020204" pitchFamily="66" charset="0"/>
              </a:rPr>
              <a:t>u</a:t>
            </a:r>
            <a:endParaRPr kumimoji="0" lang="en-US" altLang="en-US" sz="2800"/>
          </a:p>
        </p:txBody>
      </p:sp>
      <p:sp>
        <p:nvSpPr>
          <p:cNvPr id="92171" name="Text Box 11">
            <a:extLst>
              <a:ext uri="{FF2B5EF4-FFF2-40B4-BE49-F238E27FC236}">
                <a16:creationId xmlns:a16="http://schemas.microsoft.com/office/drawing/2014/main" id="{89F1F863-2B69-4A39-9A87-25EF2B919223}"/>
              </a:ext>
            </a:extLst>
          </p:cNvPr>
          <p:cNvSpPr txBox="1">
            <a:spLocks noChangeArrowheads="1"/>
          </p:cNvSpPr>
          <p:nvPr/>
        </p:nvSpPr>
        <p:spPr bwMode="auto">
          <a:xfrm>
            <a:off x="779463" y="1828800"/>
            <a:ext cx="561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400">
                <a:latin typeface="Comic Sans MS" panose="030F0702030302020204" pitchFamily="66" charset="0"/>
              </a:rPr>
              <a:t>f(M)</a:t>
            </a:r>
            <a:endParaRPr kumimoji="0" lang="en-US" altLang="en-US" sz="2800"/>
          </a:p>
        </p:txBody>
      </p:sp>
      <p:sp>
        <p:nvSpPr>
          <p:cNvPr id="92172" name="Text Box 12">
            <a:extLst>
              <a:ext uri="{FF2B5EF4-FFF2-40B4-BE49-F238E27FC236}">
                <a16:creationId xmlns:a16="http://schemas.microsoft.com/office/drawing/2014/main" id="{1ABF1496-8922-4F53-A368-14D3F3740132}"/>
              </a:ext>
            </a:extLst>
          </p:cNvPr>
          <p:cNvSpPr txBox="1">
            <a:spLocks noChangeArrowheads="1"/>
          </p:cNvSpPr>
          <p:nvPr/>
        </p:nvSpPr>
        <p:spPr bwMode="auto">
          <a:xfrm>
            <a:off x="1371600" y="1905000"/>
            <a:ext cx="1654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Define Seismicity</a:t>
            </a:r>
          </a:p>
          <a:p>
            <a:pPr algn="l"/>
            <a:r>
              <a:rPr kumimoji="0" lang="en-US" altLang="en-US" sz="1400">
                <a:latin typeface="Comic Sans MS" panose="030F0702030302020204" pitchFamily="66" charset="0"/>
              </a:rPr>
              <a:t> Parameters</a:t>
            </a:r>
            <a:endParaRPr kumimoji="0" lang="en-US" altLang="en-US" sz="2800"/>
          </a:p>
        </p:txBody>
      </p:sp>
      <p:sp>
        <p:nvSpPr>
          <p:cNvPr id="92173" name="Rectangle 13">
            <a:extLst>
              <a:ext uri="{FF2B5EF4-FFF2-40B4-BE49-F238E27FC236}">
                <a16:creationId xmlns:a16="http://schemas.microsoft.com/office/drawing/2014/main" id="{3FE4FC45-6437-4F19-A9DE-2514E26BD318}"/>
              </a:ext>
            </a:extLst>
          </p:cNvPr>
          <p:cNvSpPr>
            <a:spLocks noChangeArrowheads="1"/>
          </p:cNvSpPr>
          <p:nvPr/>
        </p:nvSpPr>
        <p:spPr bwMode="auto">
          <a:xfrm>
            <a:off x="762000" y="1752600"/>
            <a:ext cx="2286000" cy="22098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2174" name="Text Box 14">
            <a:extLst>
              <a:ext uri="{FF2B5EF4-FFF2-40B4-BE49-F238E27FC236}">
                <a16:creationId xmlns:a16="http://schemas.microsoft.com/office/drawing/2014/main" id="{DB5713FA-E505-4085-B892-C5EE9AA8D658}"/>
              </a:ext>
            </a:extLst>
          </p:cNvPr>
          <p:cNvSpPr txBox="1">
            <a:spLocks noChangeArrowheads="1"/>
          </p:cNvSpPr>
          <p:nvPr/>
        </p:nvSpPr>
        <p:spPr bwMode="auto">
          <a:xfrm>
            <a:off x="990600" y="4343400"/>
            <a:ext cx="1935163" cy="323850"/>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Historical Seismicity</a:t>
            </a:r>
            <a:endParaRPr kumimoji="0" lang="en-US" altLang="en-US" sz="2800"/>
          </a:p>
        </p:txBody>
      </p:sp>
      <p:sp>
        <p:nvSpPr>
          <p:cNvPr id="92175" name="AutoShape 15">
            <a:extLst>
              <a:ext uri="{FF2B5EF4-FFF2-40B4-BE49-F238E27FC236}">
                <a16:creationId xmlns:a16="http://schemas.microsoft.com/office/drawing/2014/main" id="{8B5961FB-91F0-4DA2-8CDD-B2F5953819B2}"/>
              </a:ext>
            </a:extLst>
          </p:cNvPr>
          <p:cNvSpPr>
            <a:spLocks noChangeArrowheads="1"/>
          </p:cNvSpPr>
          <p:nvPr/>
        </p:nvSpPr>
        <p:spPr bwMode="auto">
          <a:xfrm>
            <a:off x="1905000" y="3962400"/>
            <a:ext cx="76200" cy="381000"/>
          </a:xfrm>
          <a:prstGeom prst="upArrow">
            <a:avLst>
              <a:gd name="adj1" fmla="val 50000"/>
              <a:gd name="adj2" fmla="val 125000"/>
            </a:avLst>
          </a:prstGeom>
          <a:solidFill>
            <a:srgbClr val="00CC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2176" name="Rectangle 16">
            <a:extLst>
              <a:ext uri="{FF2B5EF4-FFF2-40B4-BE49-F238E27FC236}">
                <a16:creationId xmlns:a16="http://schemas.microsoft.com/office/drawing/2014/main" id="{EDA3223C-B6C5-49C7-8075-7E72F46D6BC3}"/>
              </a:ext>
            </a:extLst>
          </p:cNvPr>
          <p:cNvSpPr>
            <a:spLocks noChangeArrowheads="1"/>
          </p:cNvSpPr>
          <p:nvPr/>
        </p:nvSpPr>
        <p:spPr bwMode="auto">
          <a:xfrm>
            <a:off x="3352800" y="1752600"/>
            <a:ext cx="2362200" cy="22098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2177" name="AutoShape 17">
            <a:extLst>
              <a:ext uri="{FF2B5EF4-FFF2-40B4-BE49-F238E27FC236}">
                <a16:creationId xmlns:a16="http://schemas.microsoft.com/office/drawing/2014/main" id="{8A62B407-9CA4-499E-A066-E3664B57BF9F}"/>
              </a:ext>
            </a:extLst>
          </p:cNvPr>
          <p:cNvSpPr>
            <a:spLocks noChangeArrowheads="1"/>
          </p:cNvSpPr>
          <p:nvPr/>
        </p:nvSpPr>
        <p:spPr bwMode="auto">
          <a:xfrm>
            <a:off x="3429000" y="1905000"/>
            <a:ext cx="1447800" cy="762000"/>
          </a:xfrm>
          <a:prstGeom prst="cloudCallout">
            <a:avLst>
              <a:gd name="adj1" fmla="val -19079"/>
              <a:gd name="adj2" fmla="val 54792"/>
            </a:avLst>
          </a:prstGeom>
          <a:solidFill>
            <a:schemeClr val="accent1"/>
          </a:solidFill>
          <a:ln w="12700" cap="sq">
            <a:solidFill>
              <a:schemeClr val="tx1"/>
            </a:solidFill>
            <a:round/>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endParaRPr kumimoji="0" lang="en-US" altLang="en-US" sz="2800"/>
          </a:p>
        </p:txBody>
      </p:sp>
      <p:sp>
        <p:nvSpPr>
          <p:cNvPr id="92178" name="Text Box 18">
            <a:extLst>
              <a:ext uri="{FF2B5EF4-FFF2-40B4-BE49-F238E27FC236}">
                <a16:creationId xmlns:a16="http://schemas.microsoft.com/office/drawing/2014/main" id="{BF1DCDA1-1020-4293-88A9-8D13F0E27320}"/>
              </a:ext>
            </a:extLst>
          </p:cNvPr>
          <p:cNvSpPr txBox="1">
            <a:spLocks noChangeArrowheads="1"/>
          </p:cNvSpPr>
          <p:nvPr/>
        </p:nvSpPr>
        <p:spPr bwMode="auto">
          <a:xfrm rot="-1700432">
            <a:off x="3581400" y="2133600"/>
            <a:ext cx="1223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solidFill>
                  <a:schemeClr val="accent2"/>
                </a:solidFill>
                <a:latin typeface="Comic Sans MS" panose="030F0702030302020204" pitchFamily="66" charset="0"/>
              </a:rPr>
              <a:t>Area Source</a:t>
            </a:r>
            <a:endParaRPr kumimoji="0" lang="en-US" altLang="en-US" sz="2800">
              <a:solidFill>
                <a:schemeClr val="accent2"/>
              </a:solidFill>
            </a:endParaRPr>
          </a:p>
        </p:txBody>
      </p:sp>
      <p:sp>
        <p:nvSpPr>
          <p:cNvPr id="92179" name="Freeform 19">
            <a:extLst>
              <a:ext uri="{FF2B5EF4-FFF2-40B4-BE49-F238E27FC236}">
                <a16:creationId xmlns:a16="http://schemas.microsoft.com/office/drawing/2014/main" id="{234D63F3-AD59-4B76-B900-BCBD7310CD46}"/>
              </a:ext>
            </a:extLst>
          </p:cNvPr>
          <p:cNvSpPr>
            <a:spLocks/>
          </p:cNvSpPr>
          <p:nvPr/>
        </p:nvSpPr>
        <p:spPr bwMode="auto">
          <a:xfrm>
            <a:off x="4419600" y="2895600"/>
            <a:ext cx="633413" cy="600075"/>
          </a:xfrm>
          <a:custGeom>
            <a:avLst/>
            <a:gdLst>
              <a:gd name="T0" fmla="*/ 0 w 399"/>
              <a:gd name="T1" fmla="*/ 0 h 378"/>
              <a:gd name="T2" fmla="*/ 38100 w 399"/>
              <a:gd name="T3" fmla="*/ 171450 h 378"/>
              <a:gd name="T4" fmla="*/ 104775 w 399"/>
              <a:gd name="T5" fmla="*/ 285750 h 378"/>
              <a:gd name="T6" fmla="*/ 161925 w 399"/>
              <a:gd name="T7" fmla="*/ 333375 h 378"/>
              <a:gd name="T8" fmla="*/ 200025 w 399"/>
              <a:gd name="T9" fmla="*/ 400050 h 378"/>
              <a:gd name="T10" fmla="*/ 400050 w 399"/>
              <a:gd name="T11" fmla="*/ 485775 h 378"/>
              <a:gd name="T12" fmla="*/ 600075 w 399"/>
              <a:gd name="T13" fmla="*/ 561975 h 378"/>
              <a:gd name="T14" fmla="*/ 628650 w 399"/>
              <a:gd name="T15" fmla="*/ 600075 h 378"/>
              <a:gd name="T16" fmla="*/ 0 60000 65536"/>
              <a:gd name="T17" fmla="*/ 0 60000 65536"/>
              <a:gd name="T18" fmla="*/ 0 60000 65536"/>
              <a:gd name="T19" fmla="*/ 0 60000 65536"/>
              <a:gd name="T20" fmla="*/ 0 60000 65536"/>
              <a:gd name="T21" fmla="*/ 0 60000 65536"/>
              <a:gd name="T22" fmla="*/ 0 60000 65536"/>
              <a:gd name="T23" fmla="*/ 0 60000 65536"/>
              <a:gd name="T24" fmla="*/ 0 w 399"/>
              <a:gd name="T25" fmla="*/ 0 h 378"/>
              <a:gd name="T26" fmla="*/ 399 w 399"/>
              <a:gd name="T27" fmla="*/ 378 h 3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9" h="378">
                <a:moveTo>
                  <a:pt x="0" y="0"/>
                </a:moveTo>
                <a:cubicBezTo>
                  <a:pt x="9" y="37"/>
                  <a:pt x="12" y="72"/>
                  <a:pt x="24" y="108"/>
                </a:cubicBezTo>
                <a:cubicBezTo>
                  <a:pt x="31" y="129"/>
                  <a:pt x="52" y="163"/>
                  <a:pt x="66" y="180"/>
                </a:cubicBezTo>
                <a:cubicBezTo>
                  <a:pt x="76" y="192"/>
                  <a:pt x="92" y="198"/>
                  <a:pt x="102" y="210"/>
                </a:cubicBezTo>
                <a:cubicBezTo>
                  <a:pt x="112" y="222"/>
                  <a:pt x="115" y="241"/>
                  <a:pt x="126" y="252"/>
                </a:cubicBezTo>
                <a:cubicBezTo>
                  <a:pt x="157" y="283"/>
                  <a:pt x="211" y="300"/>
                  <a:pt x="252" y="306"/>
                </a:cubicBezTo>
                <a:cubicBezTo>
                  <a:pt x="283" y="327"/>
                  <a:pt x="341" y="349"/>
                  <a:pt x="378" y="354"/>
                </a:cubicBezTo>
                <a:cubicBezTo>
                  <a:pt x="399" y="368"/>
                  <a:pt x="396" y="359"/>
                  <a:pt x="396" y="378"/>
                </a:cubicBezTo>
              </a:path>
            </a:pathLst>
          </a:cu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180" name="Text Box 20">
            <a:extLst>
              <a:ext uri="{FF2B5EF4-FFF2-40B4-BE49-F238E27FC236}">
                <a16:creationId xmlns:a16="http://schemas.microsoft.com/office/drawing/2014/main" id="{D2AD4837-73E4-418B-A765-EF5F431D39EE}"/>
              </a:ext>
            </a:extLst>
          </p:cNvPr>
          <p:cNvSpPr txBox="1">
            <a:spLocks noChangeArrowheads="1"/>
          </p:cNvSpPr>
          <p:nvPr/>
        </p:nvSpPr>
        <p:spPr bwMode="auto">
          <a:xfrm>
            <a:off x="4572000" y="2895600"/>
            <a:ext cx="60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solidFill>
                  <a:schemeClr val="accent2"/>
                </a:solidFill>
                <a:latin typeface="Comic Sans MS" panose="030F0702030302020204" pitchFamily="66" charset="0"/>
              </a:rPr>
              <a:t>Fault</a:t>
            </a:r>
            <a:endParaRPr kumimoji="0" lang="en-US" altLang="en-US" sz="2800">
              <a:solidFill>
                <a:schemeClr val="accent2"/>
              </a:solidFill>
            </a:endParaRPr>
          </a:p>
        </p:txBody>
      </p:sp>
      <p:sp>
        <p:nvSpPr>
          <p:cNvPr id="92181" name="Text Box 21">
            <a:extLst>
              <a:ext uri="{FF2B5EF4-FFF2-40B4-BE49-F238E27FC236}">
                <a16:creationId xmlns:a16="http://schemas.microsoft.com/office/drawing/2014/main" id="{BD8B36B9-ACDE-4273-AFDA-A1BF7DAF63D2}"/>
              </a:ext>
            </a:extLst>
          </p:cNvPr>
          <p:cNvSpPr txBox="1">
            <a:spLocks noChangeArrowheads="1"/>
          </p:cNvSpPr>
          <p:nvPr/>
        </p:nvSpPr>
        <p:spPr bwMode="auto">
          <a:xfrm>
            <a:off x="3352800" y="3581400"/>
            <a:ext cx="230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Identify Seismic Sources</a:t>
            </a:r>
            <a:endParaRPr kumimoji="0" lang="en-US" altLang="en-US" sz="2800"/>
          </a:p>
        </p:txBody>
      </p:sp>
      <p:sp>
        <p:nvSpPr>
          <p:cNvPr id="92182" name="Text Box 22">
            <a:extLst>
              <a:ext uri="{FF2B5EF4-FFF2-40B4-BE49-F238E27FC236}">
                <a16:creationId xmlns:a16="http://schemas.microsoft.com/office/drawing/2014/main" id="{57035C23-A3BA-48EF-BE63-CE9D38D23772}"/>
              </a:ext>
            </a:extLst>
          </p:cNvPr>
          <p:cNvSpPr txBox="1">
            <a:spLocks noChangeArrowheads="1"/>
          </p:cNvSpPr>
          <p:nvPr/>
        </p:nvSpPr>
        <p:spPr bwMode="auto">
          <a:xfrm>
            <a:off x="3048000" y="4343400"/>
            <a:ext cx="2768600" cy="536575"/>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Identify Geological Structures</a:t>
            </a:r>
          </a:p>
          <a:p>
            <a:pPr algn="l"/>
            <a:r>
              <a:rPr kumimoji="0" lang="en-US" altLang="en-US" sz="1400">
                <a:latin typeface="Comic Sans MS" panose="030F0702030302020204" pitchFamily="66" charset="0"/>
              </a:rPr>
              <a:t>and Tectonic Features</a:t>
            </a:r>
            <a:endParaRPr kumimoji="0" lang="en-US" altLang="en-US" sz="2800"/>
          </a:p>
        </p:txBody>
      </p:sp>
      <p:sp>
        <p:nvSpPr>
          <p:cNvPr id="92183" name="AutoShape 23">
            <a:extLst>
              <a:ext uri="{FF2B5EF4-FFF2-40B4-BE49-F238E27FC236}">
                <a16:creationId xmlns:a16="http://schemas.microsoft.com/office/drawing/2014/main" id="{A58E7754-F548-4D8E-A1C7-0BC4EF9F36F1}"/>
              </a:ext>
            </a:extLst>
          </p:cNvPr>
          <p:cNvSpPr>
            <a:spLocks noChangeArrowheads="1"/>
          </p:cNvSpPr>
          <p:nvPr/>
        </p:nvSpPr>
        <p:spPr bwMode="auto">
          <a:xfrm>
            <a:off x="4419600" y="3962400"/>
            <a:ext cx="76200" cy="381000"/>
          </a:xfrm>
          <a:prstGeom prst="upArrow">
            <a:avLst>
              <a:gd name="adj1" fmla="val 50000"/>
              <a:gd name="adj2" fmla="val 125000"/>
            </a:avLst>
          </a:prstGeom>
          <a:solidFill>
            <a:srgbClr val="00CC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2184" name="AutoShape 24">
            <a:extLst>
              <a:ext uri="{FF2B5EF4-FFF2-40B4-BE49-F238E27FC236}">
                <a16:creationId xmlns:a16="http://schemas.microsoft.com/office/drawing/2014/main" id="{16606AF3-E06B-4D56-A80D-11C1FCCE5C62}"/>
              </a:ext>
            </a:extLst>
          </p:cNvPr>
          <p:cNvSpPr>
            <a:spLocks noChangeArrowheads="1"/>
          </p:cNvSpPr>
          <p:nvPr/>
        </p:nvSpPr>
        <p:spPr bwMode="auto">
          <a:xfrm rot="5316978">
            <a:off x="3200400" y="2743200"/>
            <a:ext cx="76200" cy="381000"/>
          </a:xfrm>
          <a:prstGeom prst="upArrow">
            <a:avLst>
              <a:gd name="adj1" fmla="val 50000"/>
              <a:gd name="adj2" fmla="val 125000"/>
            </a:avLst>
          </a:prstGeom>
          <a:solidFill>
            <a:srgbClr val="00CC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2185" name="AutoShape 25">
            <a:extLst>
              <a:ext uri="{FF2B5EF4-FFF2-40B4-BE49-F238E27FC236}">
                <a16:creationId xmlns:a16="http://schemas.microsoft.com/office/drawing/2014/main" id="{17D6501F-9FBA-4539-8169-7ABC0EAC05C6}"/>
              </a:ext>
            </a:extLst>
          </p:cNvPr>
          <p:cNvSpPr>
            <a:spLocks noChangeArrowheads="1"/>
          </p:cNvSpPr>
          <p:nvPr/>
        </p:nvSpPr>
        <p:spPr bwMode="auto">
          <a:xfrm rot="10750575">
            <a:off x="6477000" y="3810000"/>
            <a:ext cx="76200" cy="381000"/>
          </a:xfrm>
          <a:prstGeom prst="upArrow">
            <a:avLst>
              <a:gd name="adj1" fmla="val 50000"/>
              <a:gd name="adj2" fmla="val 125000"/>
            </a:avLst>
          </a:prstGeom>
          <a:solidFill>
            <a:srgbClr val="00CC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2186" name="Rectangle 26">
            <a:extLst>
              <a:ext uri="{FF2B5EF4-FFF2-40B4-BE49-F238E27FC236}">
                <a16:creationId xmlns:a16="http://schemas.microsoft.com/office/drawing/2014/main" id="{CEAA0199-AB91-4B51-BE40-0E15A8954512}"/>
              </a:ext>
            </a:extLst>
          </p:cNvPr>
          <p:cNvSpPr>
            <a:spLocks noChangeArrowheads="1"/>
          </p:cNvSpPr>
          <p:nvPr/>
        </p:nvSpPr>
        <p:spPr bwMode="auto">
          <a:xfrm>
            <a:off x="6096000" y="4038600"/>
            <a:ext cx="2286000" cy="22098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2187" name="Line 27">
            <a:extLst>
              <a:ext uri="{FF2B5EF4-FFF2-40B4-BE49-F238E27FC236}">
                <a16:creationId xmlns:a16="http://schemas.microsoft.com/office/drawing/2014/main" id="{8BD10AE7-15D0-4096-8F14-8CFEB23A2BB7}"/>
              </a:ext>
            </a:extLst>
          </p:cNvPr>
          <p:cNvSpPr>
            <a:spLocks noChangeShapeType="1"/>
          </p:cNvSpPr>
          <p:nvPr/>
        </p:nvSpPr>
        <p:spPr bwMode="auto">
          <a:xfrm>
            <a:off x="6781800" y="4724400"/>
            <a:ext cx="0" cy="1066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88" name="Line 28">
            <a:extLst>
              <a:ext uri="{FF2B5EF4-FFF2-40B4-BE49-F238E27FC236}">
                <a16:creationId xmlns:a16="http://schemas.microsoft.com/office/drawing/2014/main" id="{81EB9F66-5D15-434C-9CF3-0B454216B9F0}"/>
              </a:ext>
            </a:extLst>
          </p:cNvPr>
          <p:cNvSpPr>
            <a:spLocks noChangeShapeType="1"/>
          </p:cNvSpPr>
          <p:nvPr/>
        </p:nvSpPr>
        <p:spPr bwMode="auto">
          <a:xfrm>
            <a:off x="6781800" y="5791200"/>
            <a:ext cx="1066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89" name="Freeform 29">
            <a:extLst>
              <a:ext uri="{FF2B5EF4-FFF2-40B4-BE49-F238E27FC236}">
                <a16:creationId xmlns:a16="http://schemas.microsoft.com/office/drawing/2014/main" id="{EB1AE41B-B127-4213-AF8D-8AF59ACF7144}"/>
              </a:ext>
            </a:extLst>
          </p:cNvPr>
          <p:cNvSpPr>
            <a:spLocks/>
          </p:cNvSpPr>
          <p:nvPr/>
        </p:nvSpPr>
        <p:spPr bwMode="auto">
          <a:xfrm>
            <a:off x="6934200" y="4724400"/>
            <a:ext cx="914400" cy="914400"/>
          </a:xfrm>
          <a:custGeom>
            <a:avLst/>
            <a:gdLst>
              <a:gd name="T0" fmla="*/ 0 w 576"/>
              <a:gd name="T1" fmla="*/ 0 h 576"/>
              <a:gd name="T2" fmla="*/ 152400 w 576"/>
              <a:gd name="T3" fmla="*/ 152400 h 576"/>
              <a:gd name="T4" fmla="*/ 381000 w 576"/>
              <a:gd name="T5" fmla="*/ 533400 h 576"/>
              <a:gd name="T6" fmla="*/ 914400 w 576"/>
              <a:gd name="T7" fmla="*/ 914400 h 576"/>
              <a:gd name="T8" fmla="*/ 0 60000 65536"/>
              <a:gd name="T9" fmla="*/ 0 60000 65536"/>
              <a:gd name="T10" fmla="*/ 0 60000 65536"/>
              <a:gd name="T11" fmla="*/ 0 60000 65536"/>
              <a:gd name="T12" fmla="*/ 0 w 576"/>
              <a:gd name="T13" fmla="*/ 0 h 576"/>
              <a:gd name="T14" fmla="*/ 576 w 576"/>
              <a:gd name="T15" fmla="*/ 576 h 576"/>
            </a:gdLst>
            <a:ahLst/>
            <a:cxnLst>
              <a:cxn ang="T8">
                <a:pos x="T0" y="T1"/>
              </a:cxn>
              <a:cxn ang="T9">
                <a:pos x="T2" y="T3"/>
              </a:cxn>
              <a:cxn ang="T10">
                <a:pos x="T4" y="T5"/>
              </a:cxn>
              <a:cxn ang="T11">
                <a:pos x="T6" y="T7"/>
              </a:cxn>
            </a:cxnLst>
            <a:rect l="T12" t="T13" r="T14" b="T15"/>
            <a:pathLst>
              <a:path w="576" h="576">
                <a:moveTo>
                  <a:pt x="0" y="0"/>
                </a:moveTo>
                <a:cubicBezTo>
                  <a:pt x="28" y="20"/>
                  <a:pt x="56" y="40"/>
                  <a:pt x="96" y="96"/>
                </a:cubicBezTo>
                <a:cubicBezTo>
                  <a:pt x="136" y="152"/>
                  <a:pt x="160" y="256"/>
                  <a:pt x="240" y="336"/>
                </a:cubicBezTo>
                <a:cubicBezTo>
                  <a:pt x="320" y="416"/>
                  <a:pt x="448" y="496"/>
                  <a:pt x="576" y="57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190" name="Text Box 30">
            <a:extLst>
              <a:ext uri="{FF2B5EF4-FFF2-40B4-BE49-F238E27FC236}">
                <a16:creationId xmlns:a16="http://schemas.microsoft.com/office/drawing/2014/main" id="{0E06D909-B01F-4906-98F9-983FDEC3A816}"/>
              </a:ext>
            </a:extLst>
          </p:cNvPr>
          <p:cNvSpPr txBox="1">
            <a:spLocks noChangeArrowheads="1"/>
          </p:cNvSpPr>
          <p:nvPr/>
        </p:nvSpPr>
        <p:spPr bwMode="auto">
          <a:xfrm>
            <a:off x="6477000" y="4572000"/>
            <a:ext cx="336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400">
                <a:latin typeface="Comic Sans MS" panose="030F0702030302020204" pitchFamily="66" charset="0"/>
              </a:rPr>
              <a:t>P</a:t>
            </a:r>
            <a:r>
              <a:rPr kumimoji="0" lang="en-US" altLang="en-US" sz="1400" baseline="-25000">
                <a:latin typeface="Comic Sans MS" panose="030F0702030302020204" pitchFamily="66" charset="0"/>
              </a:rPr>
              <a:t>o</a:t>
            </a:r>
            <a:endParaRPr kumimoji="0" lang="en-US" altLang="en-US" sz="2800"/>
          </a:p>
        </p:txBody>
      </p:sp>
      <p:sp>
        <p:nvSpPr>
          <p:cNvPr id="92191" name="Text Box 31">
            <a:extLst>
              <a:ext uri="{FF2B5EF4-FFF2-40B4-BE49-F238E27FC236}">
                <a16:creationId xmlns:a16="http://schemas.microsoft.com/office/drawing/2014/main" id="{1741D36D-4B1A-4E13-98C3-F2EDD13B445C}"/>
              </a:ext>
            </a:extLst>
          </p:cNvPr>
          <p:cNvSpPr txBox="1">
            <a:spLocks noChangeArrowheads="1"/>
          </p:cNvSpPr>
          <p:nvPr/>
        </p:nvSpPr>
        <p:spPr bwMode="auto">
          <a:xfrm>
            <a:off x="7010400" y="5791200"/>
            <a:ext cx="366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400">
                <a:latin typeface="Comic Sans MS" panose="030F0702030302020204" pitchFamily="66" charset="0"/>
              </a:rPr>
              <a:t>Y</a:t>
            </a:r>
            <a:r>
              <a:rPr kumimoji="0" lang="en-US" altLang="en-US" sz="1400" baseline="-25000">
                <a:latin typeface="Comic Sans MS" panose="030F0702030302020204" pitchFamily="66" charset="0"/>
              </a:rPr>
              <a:t>0</a:t>
            </a:r>
            <a:endParaRPr kumimoji="0" lang="en-US" altLang="en-US" sz="2800"/>
          </a:p>
        </p:txBody>
      </p:sp>
      <p:sp>
        <p:nvSpPr>
          <p:cNvPr id="92192" name="Line 32">
            <a:extLst>
              <a:ext uri="{FF2B5EF4-FFF2-40B4-BE49-F238E27FC236}">
                <a16:creationId xmlns:a16="http://schemas.microsoft.com/office/drawing/2014/main" id="{14119365-56D5-4BBA-BD8E-AE133DE0C9D4}"/>
              </a:ext>
            </a:extLst>
          </p:cNvPr>
          <p:cNvSpPr>
            <a:spLocks noChangeShapeType="1"/>
          </p:cNvSpPr>
          <p:nvPr/>
        </p:nvSpPr>
        <p:spPr bwMode="auto">
          <a:xfrm>
            <a:off x="6781800" y="5029200"/>
            <a:ext cx="381000" cy="0"/>
          </a:xfrm>
          <a:prstGeom prst="line">
            <a:avLst/>
          </a:prstGeom>
          <a:noFill/>
          <a:ln w="12700">
            <a:solidFill>
              <a:schemeClr val="tx1"/>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93" name="Line 33">
            <a:extLst>
              <a:ext uri="{FF2B5EF4-FFF2-40B4-BE49-F238E27FC236}">
                <a16:creationId xmlns:a16="http://schemas.microsoft.com/office/drawing/2014/main" id="{93479E0F-2B24-41B6-A889-DCED02A8365F}"/>
              </a:ext>
            </a:extLst>
          </p:cNvPr>
          <p:cNvSpPr>
            <a:spLocks noChangeShapeType="1"/>
          </p:cNvSpPr>
          <p:nvPr/>
        </p:nvSpPr>
        <p:spPr bwMode="auto">
          <a:xfrm>
            <a:off x="7162800" y="5029200"/>
            <a:ext cx="0" cy="762000"/>
          </a:xfrm>
          <a:prstGeom prst="line">
            <a:avLst/>
          </a:prstGeom>
          <a:noFill/>
          <a:ln w="12700">
            <a:solidFill>
              <a:schemeClr val="tx1"/>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94" name="Text Box 34">
            <a:extLst>
              <a:ext uri="{FF2B5EF4-FFF2-40B4-BE49-F238E27FC236}">
                <a16:creationId xmlns:a16="http://schemas.microsoft.com/office/drawing/2014/main" id="{3634CBFD-9BA8-4F0A-95FE-C640A842B834}"/>
              </a:ext>
            </a:extLst>
          </p:cNvPr>
          <p:cNvSpPr txBox="1">
            <a:spLocks noChangeArrowheads="1"/>
          </p:cNvSpPr>
          <p:nvPr/>
        </p:nvSpPr>
        <p:spPr bwMode="auto">
          <a:xfrm>
            <a:off x="7924800" y="5791200"/>
            <a:ext cx="29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400">
                <a:latin typeface="Comic Sans MS" panose="030F0702030302020204" pitchFamily="66" charset="0"/>
              </a:rPr>
              <a:t>Y</a:t>
            </a:r>
            <a:endParaRPr kumimoji="0" lang="en-US" altLang="en-US" sz="2800"/>
          </a:p>
        </p:txBody>
      </p:sp>
      <p:sp>
        <p:nvSpPr>
          <p:cNvPr id="92195" name="Text Box 35">
            <a:extLst>
              <a:ext uri="{FF2B5EF4-FFF2-40B4-BE49-F238E27FC236}">
                <a16:creationId xmlns:a16="http://schemas.microsoft.com/office/drawing/2014/main" id="{89F67DB7-8925-4A05-8E1B-A011FE8FC18D}"/>
              </a:ext>
            </a:extLst>
          </p:cNvPr>
          <p:cNvSpPr txBox="1">
            <a:spLocks noChangeArrowheads="1"/>
          </p:cNvSpPr>
          <p:nvPr/>
        </p:nvSpPr>
        <p:spPr bwMode="auto">
          <a:xfrm>
            <a:off x="6705600" y="4114800"/>
            <a:ext cx="15192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Develop Seismic</a:t>
            </a:r>
          </a:p>
          <a:p>
            <a:pPr algn="l"/>
            <a:r>
              <a:rPr kumimoji="0" lang="en-US" altLang="en-US" sz="1400">
                <a:latin typeface="Comic Sans MS" panose="030F0702030302020204" pitchFamily="66" charset="0"/>
              </a:rPr>
              <a:t> Hazard Curve</a:t>
            </a:r>
            <a:endParaRPr kumimoji="0" lang="en-US" altLang="en-US" sz="2800"/>
          </a:p>
        </p:txBody>
      </p:sp>
      <p:sp>
        <p:nvSpPr>
          <p:cNvPr id="92196" name="Rectangle 36">
            <a:extLst>
              <a:ext uri="{FF2B5EF4-FFF2-40B4-BE49-F238E27FC236}">
                <a16:creationId xmlns:a16="http://schemas.microsoft.com/office/drawing/2014/main" id="{40999D31-AF98-405C-9CBC-8280968C2472}"/>
              </a:ext>
            </a:extLst>
          </p:cNvPr>
          <p:cNvSpPr>
            <a:spLocks noChangeArrowheads="1"/>
          </p:cNvSpPr>
          <p:nvPr/>
        </p:nvSpPr>
        <p:spPr bwMode="auto">
          <a:xfrm>
            <a:off x="6096000" y="1752600"/>
            <a:ext cx="2286000" cy="22098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2197" name="Line 37">
            <a:extLst>
              <a:ext uri="{FF2B5EF4-FFF2-40B4-BE49-F238E27FC236}">
                <a16:creationId xmlns:a16="http://schemas.microsoft.com/office/drawing/2014/main" id="{2A9B4322-B0C5-4237-B24C-F77F414E7818}"/>
              </a:ext>
            </a:extLst>
          </p:cNvPr>
          <p:cNvSpPr>
            <a:spLocks noChangeShapeType="1"/>
          </p:cNvSpPr>
          <p:nvPr/>
        </p:nvSpPr>
        <p:spPr bwMode="auto">
          <a:xfrm>
            <a:off x="6629400" y="2438400"/>
            <a:ext cx="0" cy="1066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98" name="Line 38">
            <a:extLst>
              <a:ext uri="{FF2B5EF4-FFF2-40B4-BE49-F238E27FC236}">
                <a16:creationId xmlns:a16="http://schemas.microsoft.com/office/drawing/2014/main" id="{26E42420-8873-478F-8285-4D99B0E9BF93}"/>
              </a:ext>
            </a:extLst>
          </p:cNvPr>
          <p:cNvSpPr>
            <a:spLocks noChangeShapeType="1"/>
          </p:cNvSpPr>
          <p:nvPr/>
        </p:nvSpPr>
        <p:spPr bwMode="auto">
          <a:xfrm>
            <a:off x="6629400" y="3505200"/>
            <a:ext cx="1524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199" name="Text Box 39">
            <a:extLst>
              <a:ext uri="{FF2B5EF4-FFF2-40B4-BE49-F238E27FC236}">
                <a16:creationId xmlns:a16="http://schemas.microsoft.com/office/drawing/2014/main" id="{C1280B15-D24E-4BD2-A301-37049C20CF2E}"/>
              </a:ext>
            </a:extLst>
          </p:cNvPr>
          <p:cNvSpPr txBox="1">
            <a:spLocks noChangeArrowheads="1"/>
          </p:cNvSpPr>
          <p:nvPr/>
        </p:nvSpPr>
        <p:spPr bwMode="auto">
          <a:xfrm>
            <a:off x="6324600" y="2362200"/>
            <a:ext cx="29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400">
                <a:latin typeface="Comic Sans MS" panose="030F0702030302020204" pitchFamily="66" charset="0"/>
              </a:rPr>
              <a:t>Y</a:t>
            </a:r>
            <a:endParaRPr kumimoji="0" lang="en-US" altLang="en-US" sz="2800"/>
          </a:p>
        </p:txBody>
      </p:sp>
      <p:sp>
        <p:nvSpPr>
          <p:cNvPr id="92200" name="Text Box 40">
            <a:extLst>
              <a:ext uri="{FF2B5EF4-FFF2-40B4-BE49-F238E27FC236}">
                <a16:creationId xmlns:a16="http://schemas.microsoft.com/office/drawing/2014/main" id="{9804E34A-05BE-409E-A7D3-502FA79A8318}"/>
              </a:ext>
            </a:extLst>
          </p:cNvPr>
          <p:cNvSpPr txBox="1">
            <a:spLocks noChangeArrowheads="1"/>
          </p:cNvSpPr>
          <p:nvPr/>
        </p:nvSpPr>
        <p:spPr bwMode="auto">
          <a:xfrm>
            <a:off x="7239000" y="3581400"/>
            <a:ext cx="906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400">
                <a:latin typeface="Comic Sans MS" panose="030F0702030302020204" pitchFamily="66" charset="0"/>
              </a:rPr>
              <a:t>Distance</a:t>
            </a:r>
            <a:endParaRPr kumimoji="0" lang="en-US" altLang="en-US" sz="2800"/>
          </a:p>
        </p:txBody>
      </p:sp>
      <p:sp>
        <p:nvSpPr>
          <p:cNvPr id="92201" name="Text Box 41">
            <a:extLst>
              <a:ext uri="{FF2B5EF4-FFF2-40B4-BE49-F238E27FC236}">
                <a16:creationId xmlns:a16="http://schemas.microsoft.com/office/drawing/2014/main" id="{1E5B1B14-6980-4997-B3F8-B4FA30FFE794}"/>
              </a:ext>
            </a:extLst>
          </p:cNvPr>
          <p:cNvSpPr txBox="1">
            <a:spLocks noChangeArrowheads="1"/>
          </p:cNvSpPr>
          <p:nvPr/>
        </p:nvSpPr>
        <p:spPr bwMode="auto">
          <a:xfrm>
            <a:off x="6324600" y="1828800"/>
            <a:ext cx="2006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Define Ground Motion</a:t>
            </a:r>
          </a:p>
          <a:p>
            <a:pPr algn="l"/>
            <a:r>
              <a:rPr kumimoji="0" lang="en-US" altLang="en-US" sz="1400">
                <a:latin typeface="Comic Sans MS" panose="030F0702030302020204" pitchFamily="66" charset="0"/>
              </a:rPr>
              <a:t>Attenuation</a:t>
            </a:r>
            <a:endParaRPr kumimoji="0" lang="en-US" altLang="en-US" sz="2800"/>
          </a:p>
        </p:txBody>
      </p:sp>
      <p:sp>
        <p:nvSpPr>
          <p:cNvPr id="92202" name="Freeform 42">
            <a:extLst>
              <a:ext uri="{FF2B5EF4-FFF2-40B4-BE49-F238E27FC236}">
                <a16:creationId xmlns:a16="http://schemas.microsoft.com/office/drawing/2014/main" id="{5FBC51B4-1AEA-410F-B5D8-5DD6EFFAAA99}"/>
              </a:ext>
            </a:extLst>
          </p:cNvPr>
          <p:cNvSpPr>
            <a:spLocks/>
          </p:cNvSpPr>
          <p:nvPr/>
        </p:nvSpPr>
        <p:spPr bwMode="auto">
          <a:xfrm>
            <a:off x="6781800" y="2438400"/>
            <a:ext cx="1219200" cy="838200"/>
          </a:xfrm>
          <a:custGeom>
            <a:avLst/>
            <a:gdLst>
              <a:gd name="T0" fmla="*/ 0 w 768"/>
              <a:gd name="T1" fmla="*/ 0 h 528"/>
              <a:gd name="T2" fmla="*/ 609600 w 768"/>
              <a:gd name="T3" fmla="*/ 304800 h 528"/>
              <a:gd name="T4" fmla="*/ 1219200 w 768"/>
              <a:gd name="T5" fmla="*/ 838200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0" y="0"/>
                </a:moveTo>
                <a:cubicBezTo>
                  <a:pt x="128" y="52"/>
                  <a:pt x="256" y="104"/>
                  <a:pt x="384" y="192"/>
                </a:cubicBezTo>
                <a:cubicBezTo>
                  <a:pt x="512" y="280"/>
                  <a:pt x="704" y="472"/>
                  <a:pt x="768" y="528"/>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03" name="Line 43">
            <a:extLst>
              <a:ext uri="{FF2B5EF4-FFF2-40B4-BE49-F238E27FC236}">
                <a16:creationId xmlns:a16="http://schemas.microsoft.com/office/drawing/2014/main" id="{00BE5CAC-540A-4206-BA2D-5D3409846D6A}"/>
              </a:ext>
            </a:extLst>
          </p:cNvPr>
          <p:cNvSpPr>
            <a:spLocks noChangeShapeType="1"/>
          </p:cNvSpPr>
          <p:nvPr/>
        </p:nvSpPr>
        <p:spPr bwMode="auto">
          <a:xfrm>
            <a:off x="7391400" y="2514600"/>
            <a:ext cx="0" cy="5334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204" name="Freeform 44">
            <a:extLst>
              <a:ext uri="{FF2B5EF4-FFF2-40B4-BE49-F238E27FC236}">
                <a16:creationId xmlns:a16="http://schemas.microsoft.com/office/drawing/2014/main" id="{584C346F-6E81-427F-A46E-5B9155BFB9BF}"/>
              </a:ext>
            </a:extLst>
          </p:cNvPr>
          <p:cNvSpPr>
            <a:spLocks/>
          </p:cNvSpPr>
          <p:nvPr/>
        </p:nvSpPr>
        <p:spPr bwMode="auto">
          <a:xfrm>
            <a:off x="7467600" y="2514600"/>
            <a:ext cx="228600" cy="533400"/>
          </a:xfrm>
          <a:custGeom>
            <a:avLst/>
            <a:gdLst>
              <a:gd name="T0" fmla="*/ 0 w 144"/>
              <a:gd name="T1" fmla="*/ 0 h 336"/>
              <a:gd name="T2" fmla="*/ 76200 w 144"/>
              <a:gd name="T3" fmla="*/ 152400 h 336"/>
              <a:gd name="T4" fmla="*/ 228600 w 144"/>
              <a:gd name="T5" fmla="*/ 304800 h 336"/>
              <a:gd name="T6" fmla="*/ 76200 w 144"/>
              <a:gd name="T7" fmla="*/ 381000 h 336"/>
              <a:gd name="T8" fmla="*/ 0 w 144"/>
              <a:gd name="T9" fmla="*/ 533400 h 336"/>
              <a:gd name="T10" fmla="*/ 0 60000 65536"/>
              <a:gd name="T11" fmla="*/ 0 60000 65536"/>
              <a:gd name="T12" fmla="*/ 0 60000 65536"/>
              <a:gd name="T13" fmla="*/ 0 60000 65536"/>
              <a:gd name="T14" fmla="*/ 0 60000 65536"/>
              <a:gd name="T15" fmla="*/ 0 w 144"/>
              <a:gd name="T16" fmla="*/ 0 h 336"/>
              <a:gd name="T17" fmla="*/ 144 w 144"/>
              <a:gd name="T18" fmla="*/ 336 h 336"/>
            </a:gdLst>
            <a:ahLst/>
            <a:cxnLst>
              <a:cxn ang="T10">
                <a:pos x="T0" y="T1"/>
              </a:cxn>
              <a:cxn ang="T11">
                <a:pos x="T2" y="T3"/>
              </a:cxn>
              <a:cxn ang="T12">
                <a:pos x="T4" y="T5"/>
              </a:cxn>
              <a:cxn ang="T13">
                <a:pos x="T6" y="T7"/>
              </a:cxn>
              <a:cxn ang="T14">
                <a:pos x="T8" y="T9"/>
              </a:cxn>
            </a:cxnLst>
            <a:rect l="T15" t="T16" r="T17" b="T18"/>
            <a:pathLst>
              <a:path w="144" h="336">
                <a:moveTo>
                  <a:pt x="0" y="0"/>
                </a:moveTo>
                <a:cubicBezTo>
                  <a:pt x="12" y="32"/>
                  <a:pt x="24" y="64"/>
                  <a:pt x="48" y="96"/>
                </a:cubicBezTo>
                <a:cubicBezTo>
                  <a:pt x="72" y="128"/>
                  <a:pt x="144" y="168"/>
                  <a:pt x="144" y="192"/>
                </a:cubicBezTo>
                <a:cubicBezTo>
                  <a:pt x="144" y="216"/>
                  <a:pt x="72" y="216"/>
                  <a:pt x="48" y="240"/>
                </a:cubicBezTo>
                <a:cubicBezTo>
                  <a:pt x="24" y="264"/>
                  <a:pt x="12" y="300"/>
                  <a:pt x="0" y="33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05" name="AutoShape 45">
            <a:extLst>
              <a:ext uri="{FF2B5EF4-FFF2-40B4-BE49-F238E27FC236}">
                <a16:creationId xmlns:a16="http://schemas.microsoft.com/office/drawing/2014/main" id="{B8D758A7-E3AD-4345-AF9F-E94860B51432}"/>
              </a:ext>
            </a:extLst>
          </p:cNvPr>
          <p:cNvSpPr>
            <a:spLocks noChangeArrowheads="1"/>
          </p:cNvSpPr>
          <p:nvPr/>
        </p:nvSpPr>
        <p:spPr bwMode="auto">
          <a:xfrm rot="8847367">
            <a:off x="5867400" y="3810000"/>
            <a:ext cx="76200" cy="685800"/>
          </a:xfrm>
          <a:prstGeom prst="upArrow">
            <a:avLst>
              <a:gd name="adj1" fmla="val 50000"/>
              <a:gd name="adj2" fmla="val 225000"/>
            </a:avLst>
          </a:prstGeom>
          <a:solidFill>
            <a:srgbClr val="00CC00"/>
          </a:solidFill>
          <a:ln w="12700" cap="sq">
            <a:solidFill>
              <a:schemeClr val="tx1"/>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2206" name="Text Box 46">
            <a:extLst>
              <a:ext uri="{FF2B5EF4-FFF2-40B4-BE49-F238E27FC236}">
                <a16:creationId xmlns:a16="http://schemas.microsoft.com/office/drawing/2014/main" id="{2FF208F3-4382-4556-B934-1C7635ECD7B7}"/>
              </a:ext>
            </a:extLst>
          </p:cNvPr>
          <p:cNvSpPr txBox="1">
            <a:spLocks noChangeArrowheads="1"/>
          </p:cNvSpPr>
          <p:nvPr/>
        </p:nvSpPr>
        <p:spPr bwMode="auto">
          <a:xfrm rot="-5430689">
            <a:off x="5487988" y="4875212"/>
            <a:ext cx="1733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Annual Probability </a:t>
            </a:r>
          </a:p>
          <a:p>
            <a:pPr algn="l"/>
            <a:r>
              <a:rPr kumimoji="0" lang="en-US" altLang="en-US" sz="1400">
                <a:latin typeface="Comic Sans MS" panose="030F0702030302020204" pitchFamily="66" charset="0"/>
              </a:rPr>
              <a:t>of Exceedance</a:t>
            </a:r>
            <a:endParaRPr kumimoji="0" lang="en-US" altLang="en-US" sz="28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Slide Number Placeholder 5">
            <a:extLst>
              <a:ext uri="{FF2B5EF4-FFF2-40B4-BE49-F238E27FC236}">
                <a16:creationId xmlns:a16="http://schemas.microsoft.com/office/drawing/2014/main" id="{CEF3B514-12A2-4578-8B98-77AD24A623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B13C7B3F-8B38-4EA4-B57E-046E81CB9E6E}" type="slidenum">
              <a:rPr lang="en-US" altLang="en-US" sz="1400"/>
              <a:pPr/>
              <a:t>43</a:t>
            </a:fld>
            <a:endParaRPr lang="en-US" altLang="en-US" sz="1400"/>
          </a:p>
        </p:txBody>
      </p:sp>
      <p:sp>
        <p:nvSpPr>
          <p:cNvPr id="95234" name="Rectangle 2">
            <a:extLst>
              <a:ext uri="{FF2B5EF4-FFF2-40B4-BE49-F238E27FC236}">
                <a16:creationId xmlns:a16="http://schemas.microsoft.com/office/drawing/2014/main" id="{3ACD1AD1-7EB2-4A35-91D8-6412EB105E9F}"/>
              </a:ext>
            </a:extLst>
          </p:cNvPr>
          <p:cNvSpPr>
            <a:spLocks noGrp="1" noChangeArrowheads="1"/>
          </p:cNvSpPr>
          <p:nvPr>
            <p:ph type="title"/>
          </p:nvPr>
        </p:nvSpPr>
        <p:spPr/>
        <p:txBody>
          <a:bodyPr/>
          <a:lstStyle/>
          <a:p>
            <a:r>
              <a:rPr lang="en-US" altLang="en-US"/>
              <a:t>Logic Tree</a:t>
            </a:r>
          </a:p>
        </p:txBody>
      </p:sp>
      <p:pic>
        <p:nvPicPr>
          <p:cNvPr id="95235" name="Picture 3" descr="fig7">
            <a:extLst>
              <a:ext uri="{FF2B5EF4-FFF2-40B4-BE49-F238E27FC236}">
                <a16:creationId xmlns:a16="http://schemas.microsoft.com/office/drawing/2014/main" id="{4F431AEC-763E-444A-ACA7-ED1155330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5172075"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4">
            <a:extLst>
              <a:ext uri="{FF2B5EF4-FFF2-40B4-BE49-F238E27FC236}">
                <a16:creationId xmlns:a16="http://schemas.microsoft.com/office/drawing/2014/main" id="{6B1B910B-CC8E-4E68-9D4E-B9F39138E016}"/>
              </a:ext>
            </a:extLst>
          </p:cNvPr>
          <p:cNvSpPr txBox="1">
            <a:spLocks noChangeArrowheads="1"/>
          </p:cNvSpPr>
          <p:nvPr/>
        </p:nvSpPr>
        <p:spPr bwMode="auto">
          <a:xfrm>
            <a:off x="2743200" y="5334000"/>
            <a:ext cx="992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sz="1400">
                <a:latin typeface="Comic Sans MS" panose="030F0702030302020204" pitchFamily="66" charset="0"/>
              </a:rPr>
              <a:t>Source</a:t>
            </a:r>
          </a:p>
          <a:p>
            <a:pPr algn="ctr"/>
            <a:r>
              <a:rPr kumimoji="0" lang="en-US" altLang="en-US" sz="1400">
                <a:latin typeface="Comic Sans MS" panose="030F0702030302020204" pitchFamily="66" charset="0"/>
              </a:rPr>
              <a:t>Geometry</a:t>
            </a:r>
            <a:endParaRPr kumimoji="0" lang="en-US" altLang="en-US" sz="2800"/>
          </a:p>
        </p:txBody>
      </p:sp>
      <p:sp>
        <p:nvSpPr>
          <p:cNvPr id="95237" name="Text Box 5">
            <a:extLst>
              <a:ext uri="{FF2B5EF4-FFF2-40B4-BE49-F238E27FC236}">
                <a16:creationId xmlns:a16="http://schemas.microsoft.com/office/drawing/2014/main" id="{20BA31E2-2690-4ED3-B285-B21A242A1F23}"/>
              </a:ext>
            </a:extLst>
          </p:cNvPr>
          <p:cNvSpPr txBox="1">
            <a:spLocks noChangeArrowheads="1"/>
          </p:cNvSpPr>
          <p:nvPr/>
        </p:nvSpPr>
        <p:spPr bwMode="auto">
          <a:xfrm>
            <a:off x="4114800" y="5334000"/>
            <a:ext cx="1046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sz="1400">
                <a:latin typeface="Comic Sans MS" panose="030F0702030302020204" pitchFamily="66" charset="0"/>
              </a:rPr>
              <a:t>Maximum</a:t>
            </a:r>
          </a:p>
          <a:p>
            <a:pPr algn="ctr"/>
            <a:r>
              <a:rPr kumimoji="0" lang="en-US" altLang="en-US" sz="1400">
                <a:latin typeface="Comic Sans MS" panose="030F0702030302020204" pitchFamily="66" charset="0"/>
              </a:rPr>
              <a:t>Magnitude</a:t>
            </a:r>
            <a:endParaRPr kumimoji="0" lang="en-US" altLang="en-US" sz="2800"/>
          </a:p>
        </p:txBody>
      </p:sp>
      <p:sp>
        <p:nvSpPr>
          <p:cNvPr id="95238" name="Text Box 6">
            <a:extLst>
              <a:ext uri="{FF2B5EF4-FFF2-40B4-BE49-F238E27FC236}">
                <a16:creationId xmlns:a16="http://schemas.microsoft.com/office/drawing/2014/main" id="{036CF897-5154-46D8-9C07-13644EE2AFEC}"/>
              </a:ext>
            </a:extLst>
          </p:cNvPr>
          <p:cNvSpPr txBox="1">
            <a:spLocks noChangeArrowheads="1"/>
          </p:cNvSpPr>
          <p:nvPr/>
        </p:nvSpPr>
        <p:spPr bwMode="auto">
          <a:xfrm>
            <a:off x="5181600" y="5334000"/>
            <a:ext cx="1098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sz="1400">
                <a:latin typeface="Comic Sans MS" panose="030F0702030302020204" pitchFamily="66" charset="0"/>
              </a:rPr>
              <a:t>Seismicity </a:t>
            </a:r>
          </a:p>
          <a:p>
            <a:pPr algn="ctr"/>
            <a:r>
              <a:rPr kumimoji="0" lang="en-US" altLang="en-US" sz="1400">
                <a:latin typeface="Comic Sans MS" panose="030F0702030302020204" pitchFamily="66" charset="0"/>
              </a:rPr>
              <a:t>Model</a:t>
            </a:r>
            <a:endParaRPr kumimoji="0" lang="en-US" altLang="en-US" sz="2800"/>
          </a:p>
        </p:txBody>
      </p:sp>
      <p:sp>
        <p:nvSpPr>
          <p:cNvPr id="95239" name="Text Box 7">
            <a:extLst>
              <a:ext uri="{FF2B5EF4-FFF2-40B4-BE49-F238E27FC236}">
                <a16:creationId xmlns:a16="http://schemas.microsoft.com/office/drawing/2014/main" id="{3D0818EE-97FD-4EFB-9B7B-1180C1C36CE9}"/>
              </a:ext>
            </a:extLst>
          </p:cNvPr>
          <p:cNvSpPr txBox="1">
            <a:spLocks noChangeArrowheads="1"/>
          </p:cNvSpPr>
          <p:nvPr/>
        </p:nvSpPr>
        <p:spPr bwMode="auto">
          <a:xfrm>
            <a:off x="6248400" y="5334000"/>
            <a:ext cx="1176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sz="1400">
                <a:latin typeface="Comic Sans MS" panose="030F0702030302020204" pitchFamily="66" charset="0"/>
              </a:rPr>
              <a:t>Attenuation</a:t>
            </a:r>
          </a:p>
          <a:p>
            <a:pPr algn="ctr"/>
            <a:r>
              <a:rPr kumimoji="0" lang="en-US" altLang="en-US" sz="1400">
                <a:latin typeface="Comic Sans MS" panose="030F0702030302020204" pitchFamily="66" charset="0"/>
              </a:rPr>
              <a:t>Equation</a:t>
            </a:r>
            <a:endParaRPr kumimoji="0" lang="en-US" altLang="en-US" sz="28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Slide Number Placeholder 5">
            <a:extLst>
              <a:ext uri="{FF2B5EF4-FFF2-40B4-BE49-F238E27FC236}">
                <a16:creationId xmlns:a16="http://schemas.microsoft.com/office/drawing/2014/main" id="{600D3693-D9AB-466D-8AF6-1D1B4F4E39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A4523E21-284F-4A90-A506-8F251099AA46}" type="slidenum">
              <a:rPr lang="en-US" altLang="en-US" sz="1400"/>
              <a:pPr/>
              <a:t>44</a:t>
            </a:fld>
            <a:endParaRPr lang="en-US" altLang="en-US" sz="1400"/>
          </a:p>
        </p:txBody>
      </p:sp>
      <p:sp>
        <p:nvSpPr>
          <p:cNvPr id="96258" name="Rectangle 2" descr="Stationery">
            <a:extLst>
              <a:ext uri="{FF2B5EF4-FFF2-40B4-BE49-F238E27FC236}">
                <a16:creationId xmlns:a16="http://schemas.microsoft.com/office/drawing/2014/main" id="{DDE3DB4D-EA4A-4E53-80A0-2A0CD58E562C}"/>
              </a:ext>
            </a:extLst>
          </p:cNvPr>
          <p:cNvSpPr>
            <a:spLocks noChangeArrowheads="1"/>
          </p:cNvSpPr>
          <p:nvPr/>
        </p:nvSpPr>
        <p:spPr bwMode="auto">
          <a:xfrm>
            <a:off x="2598738" y="2819400"/>
            <a:ext cx="2438400" cy="762000"/>
          </a:xfrm>
          <a:prstGeom prst="rect">
            <a:avLst/>
          </a:prstGeom>
          <a:blipFill dpi="0" rotWithShape="0">
            <a:blip r:embed="rId3"/>
            <a:srcRect/>
            <a:tile tx="0" ty="0" sx="100000" sy="100000" flip="none" algn="tl"/>
          </a:blipFill>
          <a:ln w="12700" cap="sq">
            <a:solidFill>
              <a:schemeClr val="bg2"/>
            </a:solidFill>
            <a:miter lim="800000"/>
            <a:headEnd type="none" w="sm" len="sm"/>
            <a:tailEnd type="none" w="sm" len="sm"/>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endParaRPr kumimoji="0" lang="en-US" altLang="en-US" sz="2800"/>
          </a:p>
        </p:txBody>
      </p:sp>
      <p:grpSp>
        <p:nvGrpSpPr>
          <p:cNvPr id="96259" name="Group 3">
            <a:extLst>
              <a:ext uri="{FF2B5EF4-FFF2-40B4-BE49-F238E27FC236}">
                <a16:creationId xmlns:a16="http://schemas.microsoft.com/office/drawing/2014/main" id="{FFADC576-6239-46B7-8591-DB0885B6ECBE}"/>
              </a:ext>
            </a:extLst>
          </p:cNvPr>
          <p:cNvGrpSpPr>
            <a:grpSpLocks/>
          </p:cNvGrpSpPr>
          <p:nvPr/>
        </p:nvGrpSpPr>
        <p:grpSpPr bwMode="auto">
          <a:xfrm>
            <a:off x="2590800" y="2590800"/>
            <a:ext cx="3127375" cy="3790950"/>
            <a:chOff x="1723" y="1008"/>
            <a:chExt cx="1970" cy="2388"/>
          </a:xfrm>
        </p:grpSpPr>
        <p:sp>
          <p:nvSpPr>
            <p:cNvPr id="96280" name="Text Box 4">
              <a:extLst>
                <a:ext uri="{FF2B5EF4-FFF2-40B4-BE49-F238E27FC236}">
                  <a16:creationId xmlns:a16="http://schemas.microsoft.com/office/drawing/2014/main" id="{DD7728CC-C8BA-42DC-BACF-DCA2BEF361FB}"/>
                </a:ext>
              </a:extLst>
            </p:cNvPr>
            <p:cNvSpPr txBox="1">
              <a:spLocks noChangeArrowheads="1"/>
            </p:cNvSpPr>
            <p:nvPr/>
          </p:nvSpPr>
          <p:spPr bwMode="auto">
            <a:xfrm>
              <a:off x="1723" y="1152"/>
              <a:ext cx="1536" cy="46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b="1">
                  <a:latin typeface="Comic Sans MS" panose="030F0702030302020204" pitchFamily="66" charset="0"/>
                </a:rPr>
                <a:t>Soil Profile for Upper </a:t>
              </a:r>
            </a:p>
            <a:p>
              <a:pPr algn="l"/>
              <a:r>
                <a:rPr kumimoji="0" lang="en-US" altLang="en-US" sz="1400" b="1">
                  <a:latin typeface="Comic Sans MS" panose="030F0702030302020204" pitchFamily="66" charset="0"/>
                </a:rPr>
                <a:t>Part 200 feet to </a:t>
              </a:r>
            </a:p>
            <a:p>
              <a:pPr algn="l"/>
              <a:r>
                <a:rPr kumimoji="0" lang="en-US" altLang="en-US" sz="1400" b="1">
                  <a:latin typeface="Comic Sans MS" panose="030F0702030302020204" pitchFamily="66" charset="0"/>
                </a:rPr>
                <a:t>Surface</a:t>
              </a:r>
              <a:endParaRPr kumimoji="0" lang="en-US" altLang="en-US" sz="1400">
                <a:latin typeface="Comic Sans MS" panose="030F0702030302020204" pitchFamily="66" charset="0"/>
              </a:endParaRPr>
            </a:p>
          </p:txBody>
        </p:sp>
        <p:sp>
          <p:nvSpPr>
            <p:cNvPr id="96281" name="Line 5">
              <a:extLst>
                <a:ext uri="{FF2B5EF4-FFF2-40B4-BE49-F238E27FC236}">
                  <a16:creationId xmlns:a16="http://schemas.microsoft.com/office/drawing/2014/main" id="{18CAB070-6B4F-4629-A049-11080A66DB7D}"/>
                </a:ext>
              </a:extLst>
            </p:cNvPr>
            <p:cNvSpPr>
              <a:spLocks noChangeShapeType="1"/>
            </p:cNvSpPr>
            <p:nvPr/>
          </p:nvSpPr>
          <p:spPr bwMode="auto">
            <a:xfrm>
              <a:off x="3403" y="1319"/>
              <a:ext cx="0" cy="207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9670" name="Text Box 6">
              <a:extLst>
                <a:ext uri="{FF2B5EF4-FFF2-40B4-BE49-F238E27FC236}">
                  <a16:creationId xmlns:a16="http://schemas.microsoft.com/office/drawing/2014/main" id="{44392A19-AAD8-4235-BAE3-2C71FC3E8E07}"/>
                </a:ext>
              </a:extLst>
            </p:cNvPr>
            <p:cNvSpPr txBox="1">
              <a:spLocks noChangeArrowheads="1"/>
            </p:cNvSpPr>
            <p:nvPr/>
          </p:nvSpPr>
          <p:spPr bwMode="auto">
            <a:xfrm>
              <a:off x="3276" y="1008"/>
              <a:ext cx="390" cy="173"/>
            </a:xfrm>
            <a:prstGeom prst="rect">
              <a:avLst/>
            </a:prstGeom>
            <a:noFill/>
            <a:ln w="12700" cap="sq">
              <a:noFill/>
              <a:miter lim="800000"/>
              <a:headEnd type="none" w="sm" len="sm"/>
              <a:tailEnd type="none" w="sm" len="sm"/>
            </a:ln>
            <a:effectLst/>
          </p:spPr>
          <p:txBody>
            <a:bodyPr wrap="none">
              <a:spAutoFit/>
            </a:bodyPr>
            <a:lstStyle/>
            <a:p>
              <a:pPr>
                <a:defRPr/>
              </a:pPr>
              <a:r>
                <a:rPr kumimoji="0" lang="en-US" sz="1200" b="1">
                  <a:effectLst>
                    <a:outerShdw blurRad="38100" dist="38100" dir="2700000" algn="tl">
                      <a:srgbClr val="C0C0C0"/>
                    </a:outerShdw>
                  </a:effectLst>
                  <a:latin typeface="Comic Sans MS" pitchFamily="66" charset="0"/>
                  <a:ea typeface="+mn-ea"/>
                </a:rPr>
                <a:t>Depth</a:t>
              </a:r>
              <a:endParaRPr kumimoji="0" lang="en-US" sz="2800">
                <a:ea typeface="+mn-ea"/>
              </a:endParaRPr>
            </a:p>
          </p:txBody>
        </p:sp>
        <p:sp>
          <p:nvSpPr>
            <p:cNvPr id="369671" name="Text Box 7">
              <a:extLst>
                <a:ext uri="{FF2B5EF4-FFF2-40B4-BE49-F238E27FC236}">
                  <a16:creationId xmlns:a16="http://schemas.microsoft.com/office/drawing/2014/main" id="{8E9762C2-5214-469D-9395-CBF307B8E902}"/>
                </a:ext>
              </a:extLst>
            </p:cNvPr>
            <p:cNvSpPr txBox="1">
              <a:spLocks noChangeArrowheads="1"/>
            </p:cNvSpPr>
            <p:nvPr/>
          </p:nvSpPr>
          <p:spPr bwMode="auto">
            <a:xfrm>
              <a:off x="3342" y="1133"/>
              <a:ext cx="175" cy="173"/>
            </a:xfrm>
            <a:prstGeom prst="rect">
              <a:avLst/>
            </a:prstGeom>
            <a:noFill/>
            <a:ln w="12700" cap="sq">
              <a:noFill/>
              <a:miter lim="800000"/>
              <a:headEnd type="none" w="sm" len="sm"/>
              <a:tailEnd type="none" w="sm" len="sm"/>
            </a:ln>
            <a:effectLst/>
          </p:spPr>
          <p:txBody>
            <a:bodyPr wrap="none">
              <a:spAutoFit/>
            </a:bodyPr>
            <a:lstStyle/>
            <a:p>
              <a:pPr>
                <a:defRPr/>
              </a:pPr>
              <a:r>
                <a:rPr kumimoji="0" lang="en-US" sz="1200" b="1">
                  <a:effectLst>
                    <a:outerShdw blurRad="38100" dist="38100" dir="2700000" algn="tl">
                      <a:srgbClr val="C0C0C0"/>
                    </a:outerShdw>
                  </a:effectLst>
                  <a:latin typeface="Comic Sans MS" pitchFamily="66" charset="0"/>
                  <a:ea typeface="+mn-ea"/>
                </a:rPr>
                <a:t>0</a:t>
              </a:r>
              <a:endParaRPr kumimoji="0" lang="en-US" sz="2800">
                <a:ea typeface="+mn-ea"/>
              </a:endParaRPr>
            </a:p>
          </p:txBody>
        </p:sp>
        <p:sp>
          <p:nvSpPr>
            <p:cNvPr id="369672" name="Text Box 8">
              <a:extLst>
                <a:ext uri="{FF2B5EF4-FFF2-40B4-BE49-F238E27FC236}">
                  <a16:creationId xmlns:a16="http://schemas.microsoft.com/office/drawing/2014/main" id="{F562B4BE-97C5-4583-8592-3733AC313AF6}"/>
                </a:ext>
              </a:extLst>
            </p:cNvPr>
            <p:cNvSpPr txBox="1">
              <a:spLocks noChangeArrowheads="1"/>
            </p:cNvSpPr>
            <p:nvPr/>
          </p:nvSpPr>
          <p:spPr bwMode="auto">
            <a:xfrm>
              <a:off x="3264" y="1536"/>
              <a:ext cx="429" cy="173"/>
            </a:xfrm>
            <a:prstGeom prst="rect">
              <a:avLst/>
            </a:prstGeom>
            <a:noFill/>
            <a:ln w="12700" cap="sq">
              <a:noFill/>
              <a:miter lim="800000"/>
              <a:headEnd type="none" w="sm" len="sm"/>
              <a:tailEnd type="none" w="sm" len="sm"/>
            </a:ln>
            <a:effectLst/>
          </p:spPr>
          <p:txBody>
            <a:bodyPr wrap="none">
              <a:spAutoFit/>
            </a:bodyPr>
            <a:lstStyle/>
            <a:p>
              <a:pPr>
                <a:defRPr/>
              </a:pPr>
              <a:r>
                <a:rPr kumimoji="0" lang="en-US" sz="1200" b="1">
                  <a:effectLst>
                    <a:outerShdw blurRad="38100" dist="38100" dir="2700000" algn="tl">
                      <a:srgbClr val="C0C0C0"/>
                    </a:outerShdw>
                  </a:effectLst>
                  <a:latin typeface="Comic Sans MS" pitchFamily="66" charset="0"/>
                  <a:ea typeface="+mn-ea"/>
                </a:rPr>
                <a:t>200 ft</a:t>
              </a:r>
              <a:endParaRPr kumimoji="0" lang="en-US" sz="2800">
                <a:ea typeface="+mn-ea"/>
              </a:endParaRPr>
            </a:p>
          </p:txBody>
        </p:sp>
      </p:grpSp>
      <p:sp>
        <p:nvSpPr>
          <p:cNvPr id="96260" name="Rectangle 9" descr="Granite">
            <a:extLst>
              <a:ext uri="{FF2B5EF4-FFF2-40B4-BE49-F238E27FC236}">
                <a16:creationId xmlns:a16="http://schemas.microsoft.com/office/drawing/2014/main" id="{62B93173-338E-4FDD-8B17-89DD244F4240}"/>
              </a:ext>
            </a:extLst>
          </p:cNvPr>
          <p:cNvSpPr>
            <a:spLocks noChangeArrowheads="1"/>
          </p:cNvSpPr>
          <p:nvPr/>
        </p:nvSpPr>
        <p:spPr bwMode="auto">
          <a:xfrm>
            <a:off x="2598738" y="3581400"/>
            <a:ext cx="2438400" cy="26670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96261" name="Rectangle 10">
            <a:extLst>
              <a:ext uri="{FF2B5EF4-FFF2-40B4-BE49-F238E27FC236}">
                <a16:creationId xmlns:a16="http://schemas.microsoft.com/office/drawing/2014/main" id="{CCBA8309-A27D-4BCC-82FE-5805C271E1DF}"/>
              </a:ext>
            </a:extLst>
          </p:cNvPr>
          <p:cNvSpPr>
            <a:spLocks noGrp="1" noChangeArrowheads="1"/>
          </p:cNvSpPr>
          <p:nvPr>
            <p:ph type="title"/>
          </p:nvPr>
        </p:nvSpPr>
        <p:spPr/>
        <p:txBody>
          <a:bodyPr/>
          <a:lstStyle/>
          <a:p>
            <a:r>
              <a:rPr lang="en-US" altLang="en-US" sz="2800"/>
              <a:t>Site Response Analysis (cont</a:t>
            </a:r>
            <a:r>
              <a:rPr lang="ja-JP" altLang="en-US" sz="2800"/>
              <a:t>’</a:t>
            </a:r>
            <a:r>
              <a:rPr lang="en-US" altLang="ja-JP" sz="2800"/>
              <a:t>d)</a:t>
            </a:r>
            <a:endParaRPr lang="en-US" altLang="en-US" sz="2800"/>
          </a:p>
        </p:txBody>
      </p:sp>
      <p:sp>
        <p:nvSpPr>
          <p:cNvPr id="96262" name="Text Box 11">
            <a:extLst>
              <a:ext uri="{FF2B5EF4-FFF2-40B4-BE49-F238E27FC236}">
                <a16:creationId xmlns:a16="http://schemas.microsoft.com/office/drawing/2014/main" id="{50D2772D-0EDB-4008-B3E9-2F8FD5A9CD82}"/>
              </a:ext>
            </a:extLst>
          </p:cNvPr>
          <p:cNvSpPr txBox="1">
            <a:spLocks noChangeArrowheads="1"/>
          </p:cNvSpPr>
          <p:nvPr/>
        </p:nvSpPr>
        <p:spPr bwMode="auto">
          <a:xfrm>
            <a:off x="2590800" y="3581400"/>
            <a:ext cx="2438400" cy="26638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endParaRPr kumimoji="0" lang="en-US" altLang="en-US" sz="1400">
              <a:latin typeface="Comic Sans MS" panose="030F0702030302020204" pitchFamily="66" charset="0"/>
            </a:endParaRPr>
          </a:p>
          <a:p>
            <a:pPr algn="l"/>
            <a:endParaRPr kumimoji="0" lang="en-US" altLang="en-US" sz="1400">
              <a:latin typeface="Comic Sans MS" panose="030F0702030302020204" pitchFamily="66" charset="0"/>
            </a:endParaRPr>
          </a:p>
          <a:p>
            <a:pPr algn="l"/>
            <a:r>
              <a:rPr kumimoji="0" lang="en-US" altLang="en-US" sz="1400" b="1">
                <a:latin typeface="Comic Sans MS" panose="030F0702030302020204" pitchFamily="66" charset="0"/>
              </a:rPr>
              <a:t>Deep Soil Profile for 200 feet to Paleozoic Rock</a:t>
            </a:r>
            <a:endParaRPr kumimoji="0" lang="en-US" altLang="en-US" sz="2800"/>
          </a:p>
          <a:p>
            <a:pPr algn="l"/>
            <a:endParaRPr kumimoji="0" lang="en-US" altLang="en-US" sz="2800"/>
          </a:p>
          <a:p>
            <a:pPr algn="l"/>
            <a:endParaRPr kumimoji="0" lang="en-US" altLang="en-US" sz="2800"/>
          </a:p>
          <a:p>
            <a:pPr algn="l"/>
            <a:endParaRPr kumimoji="0" lang="en-US" altLang="en-US" sz="2800"/>
          </a:p>
          <a:p>
            <a:pPr algn="l"/>
            <a:endParaRPr kumimoji="0" lang="en-US" altLang="en-US" sz="2800"/>
          </a:p>
        </p:txBody>
      </p:sp>
      <p:pic>
        <p:nvPicPr>
          <p:cNvPr id="96263" name="Picture 12" descr="fig1">
            <a:extLst>
              <a:ext uri="{FF2B5EF4-FFF2-40B4-BE49-F238E27FC236}">
                <a16:creationId xmlns:a16="http://schemas.microsoft.com/office/drawing/2014/main" id="{74B57E8A-B434-4402-A38F-176418A344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738" y="2819400"/>
            <a:ext cx="2819400" cy="356235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264" name="Group 13">
            <a:extLst>
              <a:ext uri="{FF2B5EF4-FFF2-40B4-BE49-F238E27FC236}">
                <a16:creationId xmlns:a16="http://schemas.microsoft.com/office/drawing/2014/main" id="{37E17960-7287-4E20-8B19-724CA8E20964}"/>
              </a:ext>
            </a:extLst>
          </p:cNvPr>
          <p:cNvGrpSpPr>
            <a:grpSpLocks/>
          </p:cNvGrpSpPr>
          <p:nvPr/>
        </p:nvGrpSpPr>
        <p:grpSpPr bwMode="auto">
          <a:xfrm>
            <a:off x="598488" y="2819400"/>
            <a:ext cx="1992312" cy="1657350"/>
            <a:chOff x="468" y="1152"/>
            <a:chExt cx="1255" cy="1044"/>
          </a:xfrm>
        </p:grpSpPr>
        <p:sp>
          <p:nvSpPr>
            <p:cNvPr id="96276" name="Text Box 14">
              <a:extLst>
                <a:ext uri="{FF2B5EF4-FFF2-40B4-BE49-F238E27FC236}">
                  <a16:creationId xmlns:a16="http://schemas.microsoft.com/office/drawing/2014/main" id="{B094FE8A-1410-4283-A650-E16111806096}"/>
                </a:ext>
              </a:extLst>
            </p:cNvPr>
            <p:cNvSpPr txBox="1">
              <a:spLocks noChangeArrowheads="1"/>
            </p:cNvSpPr>
            <p:nvPr/>
          </p:nvSpPr>
          <p:spPr bwMode="auto">
            <a:xfrm>
              <a:off x="468" y="1152"/>
              <a:ext cx="1075" cy="46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Collected Shallow </a:t>
              </a:r>
            </a:p>
            <a:p>
              <a:pPr algn="l"/>
              <a:r>
                <a:rPr kumimoji="0" lang="en-US" altLang="en-US" sz="1400">
                  <a:latin typeface="Comic Sans MS" panose="030F0702030302020204" pitchFamily="66" charset="0"/>
                </a:rPr>
                <a:t>Soil boring </a:t>
              </a:r>
            </a:p>
            <a:p>
              <a:pPr algn="l"/>
              <a:r>
                <a:rPr kumimoji="0" lang="en-US" altLang="en-US" sz="1400">
                  <a:latin typeface="Comic Sans MS" panose="030F0702030302020204" pitchFamily="66" charset="0"/>
                </a:rPr>
                <a:t>Database</a:t>
              </a:r>
              <a:endParaRPr kumimoji="0" lang="en-US" altLang="en-US" sz="2800"/>
            </a:p>
          </p:txBody>
        </p:sp>
        <p:sp>
          <p:nvSpPr>
            <p:cNvPr id="96277" name="Text Box 15">
              <a:extLst>
                <a:ext uri="{FF2B5EF4-FFF2-40B4-BE49-F238E27FC236}">
                  <a16:creationId xmlns:a16="http://schemas.microsoft.com/office/drawing/2014/main" id="{31B7FE38-1612-4DAC-8C12-52E28AE13585}"/>
                </a:ext>
              </a:extLst>
            </p:cNvPr>
            <p:cNvSpPr txBox="1">
              <a:spLocks noChangeArrowheads="1"/>
            </p:cNvSpPr>
            <p:nvPr/>
          </p:nvSpPr>
          <p:spPr bwMode="auto">
            <a:xfrm>
              <a:off x="468" y="1728"/>
              <a:ext cx="871" cy="46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Field and </a:t>
              </a:r>
            </a:p>
            <a:p>
              <a:pPr algn="l"/>
              <a:r>
                <a:rPr kumimoji="0" lang="en-US" altLang="en-US" sz="1400">
                  <a:latin typeface="Comic Sans MS" panose="030F0702030302020204" pitchFamily="66" charset="0"/>
                </a:rPr>
                <a:t>Laboratory</a:t>
              </a:r>
            </a:p>
            <a:p>
              <a:pPr algn="l"/>
              <a:r>
                <a:rPr kumimoji="0" lang="en-US" altLang="en-US" sz="1400">
                  <a:latin typeface="Comic Sans MS" panose="030F0702030302020204" pitchFamily="66" charset="0"/>
                </a:rPr>
                <a:t>Investigations</a:t>
              </a:r>
              <a:endParaRPr kumimoji="0" lang="en-US" altLang="en-US" sz="2800"/>
            </a:p>
          </p:txBody>
        </p:sp>
        <p:cxnSp>
          <p:nvCxnSpPr>
            <p:cNvPr id="96278" name="AutoShape 16">
              <a:extLst>
                <a:ext uri="{FF2B5EF4-FFF2-40B4-BE49-F238E27FC236}">
                  <a16:creationId xmlns:a16="http://schemas.microsoft.com/office/drawing/2014/main" id="{785AB20B-8757-4530-BA16-C30B0C4E9827}"/>
                </a:ext>
              </a:extLst>
            </p:cNvPr>
            <p:cNvCxnSpPr>
              <a:cxnSpLocks noChangeShapeType="1"/>
              <a:stCxn id="96276" idx="3"/>
              <a:endCxn id="96280" idx="1"/>
            </p:cNvCxnSpPr>
            <p:nvPr/>
          </p:nvCxnSpPr>
          <p:spPr bwMode="auto">
            <a:xfrm>
              <a:off x="1543" y="1386"/>
              <a:ext cx="180" cy="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96279" name="AutoShape 17">
              <a:extLst>
                <a:ext uri="{FF2B5EF4-FFF2-40B4-BE49-F238E27FC236}">
                  <a16:creationId xmlns:a16="http://schemas.microsoft.com/office/drawing/2014/main" id="{C3C760FD-BC61-4247-8C67-D56200BDBF08}"/>
                </a:ext>
              </a:extLst>
            </p:cNvPr>
            <p:cNvCxnSpPr>
              <a:cxnSpLocks noChangeShapeType="1"/>
              <a:stCxn id="96277" idx="3"/>
              <a:endCxn id="96280" idx="1"/>
            </p:cNvCxnSpPr>
            <p:nvPr/>
          </p:nvCxnSpPr>
          <p:spPr bwMode="auto">
            <a:xfrm flipV="1">
              <a:off x="1339" y="1386"/>
              <a:ext cx="384" cy="576"/>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96265" name="Group 18">
            <a:extLst>
              <a:ext uri="{FF2B5EF4-FFF2-40B4-BE49-F238E27FC236}">
                <a16:creationId xmlns:a16="http://schemas.microsoft.com/office/drawing/2014/main" id="{431A4001-A89C-4532-8477-5E0EA2D749CA}"/>
              </a:ext>
            </a:extLst>
          </p:cNvPr>
          <p:cNvGrpSpPr>
            <a:grpSpLocks/>
          </p:cNvGrpSpPr>
          <p:nvPr/>
        </p:nvGrpSpPr>
        <p:grpSpPr bwMode="auto">
          <a:xfrm>
            <a:off x="598488" y="5105400"/>
            <a:ext cx="1992312" cy="530225"/>
            <a:chOff x="468" y="2592"/>
            <a:chExt cx="1255" cy="334"/>
          </a:xfrm>
        </p:grpSpPr>
        <p:sp>
          <p:nvSpPr>
            <p:cNvPr id="96274" name="Text Box 19">
              <a:extLst>
                <a:ext uri="{FF2B5EF4-FFF2-40B4-BE49-F238E27FC236}">
                  <a16:creationId xmlns:a16="http://schemas.microsoft.com/office/drawing/2014/main" id="{967C69A2-0C9F-4934-A538-7E9FA708EB96}"/>
                </a:ext>
              </a:extLst>
            </p:cNvPr>
            <p:cNvSpPr txBox="1">
              <a:spLocks noChangeArrowheads="1"/>
            </p:cNvSpPr>
            <p:nvPr/>
          </p:nvSpPr>
          <p:spPr bwMode="auto">
            <a:xfrm>
              <a:off x="468" y="2592"/>
              <a:ext cx="1015" cy="33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latin typeface="Comic Sans MS" panose="030F0702030302020204" pitchFamily="66" charset="0"/>
                </a:rPr>
                <a:t>Digitized Maps </a:t>
              </a:r>
            </a:p>
            <a:p>
              <a:pPr algn="l"/>
              <a:r>
                <a:rPr kumimoji="0" lang="en-US" altLang="en-US" sz="1400">
                  <a:latin typeface="Comic Sans MS" panose="030F0702030302020204" pitchFamily="66" charset="0"/>
                </a:rPr>
                <a:t>and GIS Program</a:t>
              </a:r>
              <a:endParaRPr kumimoji="0" lang="en-US" altLang="en-US" sz="2800"/>
            </a:p>
          </p:txBody>
        </p:sp>
        <p:cxnSp>
          <p:nvCxnSpPr>
            <p:cNvPr id="96275" name="AutoShape 20">
              <a:extLst>
                <a:ext uri="{FF2B5EF4-FFF2-40B4-BE49-F238E27FC236}">
                  <a16:creationId xmlns:a16="http://schemas.microsoft.com/office/drawing/2014/main" id="{1CD6928E-5394-4A93-A354-327C7DD7AB17}"/>
                </a:ext>
              </a:extLst>
            </p:cNvPr>
            <p:cNvCxnSpPr>
              <a:cxnSpLocks noChangeShapeType="1"/>
              <a:stCxn id="96274" idx="3"/>
              <a:endCxn id="96262" idx="1"/>
            </p:cNvCxnSpPr>
            <p:nvPr/>
          </p:nvCxnSpPr>
          <p:spPr bwMode="auto">
            <a:xfrm flipV="1">
              <a:off x="1483" y="2659"/>
              <a:ext cx="240" cy="100"/>
            </a:xfrm>
            <a:prstGeom prst="straightConnector1">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96266" name="Line 21">
            <a:extLst>
              <a:ext uri="{FF2B5EF4-FFF2-40B4-BE49-F238E27FC236}">
                <a16:creationId xmlns:a16="http://schemas.microsoft.com/office/drawing/2014/main" id="{1850DE8C-1981-4141-BD83-343F7FD79447}"/>
              </a:ext>
            </a:extLst>
          </p:cNvPr>
          <p:cNvSpPr>
            <a:spLocks noChangeShapeType="1"/>
          </p:cNvSpPr>
          <p:nvPr/>
        </p:nvSpPr>
        <p:spPr bwMode="auto">
          <a:xfrm>
            <a:off x="5722938" y="3352800"/>
            <a:ext cx="8382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267" name="Line 22">
            <a:extLst>
              <a:ext uri="{FF2B5EF4-FFF2-40B4-BE49-F238E27FC236}">
                <a16:creationId xmlns:a16="http://schemas.microsoft.com/office/drawing/2014/main" id="{ACBCA482-FD3E-428C-9CEA-DA2F29173AAF}"/>
              </a:ext>
            </a:extLst>
          </p:cNvPr>
          <p:cNvSpPr>
            <a:spLocks noChangeShapeType="1"/>
          </p:cNvSpPr>
          <p:nvPr/>
        </p:nvSpPr>
        <p:spPr bwMode="auto">
          <a:xfrm>
            <a:off x="5722938" y="3581400"/>
            <a:ext cx="8382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268" name="Line 23">
            <a:extLst>
              <a:ext uri="{FF2B5EF4-FFF2-40B4-BE49-F238E27FC236}">
                <a16:creationId xmlns:a16="http://schemas.microsoft.com/office/drawing/2014/main" id="{BCDD4DF0-E29C-413D-BA9B-BD3FDDF3F66D}"/>
              </a:ext>
            </a:extLst>
          </p:cNvPr>
          <p:cNvSpPr>
            <a:spLocks noChangeShapeType="1"/>
          </p:cNvSpPr>
          <p:nvPr/>
        </p:nvSpPr>
        <p:spPr bwMode="auto">
          <a:xfrm>
            <a:off x="5722938" y="3886200"/>
            <a:ext cx="8382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269" name="Line 24">
            <a:extLst>
              <a:ext uri="{FF2B5EF4-FFF2-40B4-BE49-F238E27FC236}">
                <a16:creationId xmlns:a16="http://schemas.microsoft.com/office/drawing/2014/main" id="{FF6AA0A3-E361-4C84-AB50-912B08A41916}"/>
              </a:ext>
            </a:extLst>
          </p:cNvPr>
          <p:cNvSpPr>
            <a:spLocks noChangeShapeType="1"/>
          </p:cNvSpPr>
          <p:nvPr/>
        </p:nvSpPr>
        <p:spPr bwMode="auto">
          <a:xfrm>
            <a:off x="5722938" y="4038600"/>
            <a:ext cx="8382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270" name="Line 25">
            <a:extLst>
              <a:ext uri="{FF2B5EF4-FFF2-40B4-BE49-F238E27FC236}">
                <a16:creationId xmlns:a16="http://schemas.microsoft.com/office/drawing/2014/main" id="{FCA2775C-37CC-4210-9F8B-506A66A0BF89}"/>
              </a:ext>
            </a:extLst>
          </p:cNvPr>
          <p:cNvSpPr>
            <a:spLocks noChangeShapeType="1"/>
          </p:cNvSpPr>
          <p:nvPr/>
        </p:nvSpPr>
        <p:spPr bwMode="auto">
          <a:xfrm>
            <a:off x="5722938" y="4267200"/>
            <a:ext cx="8382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271" name="Line 26">
            <a:extLst>
              <a:ext uri="{FF2B5EF4-FFF2-40B4-BE49-F238E27FC236}">
                <a16:creationId xmlns:a16="http://schemas.microsoft.com/office/drawing/2014/main" id="{A1F33CF3-84F2-42DA-8E5C-49560275B91A}"/>
              </a:ext>
            </a:extLst>
          </p:cNvPr>
          <p:cNvSpPr>
            <a:spLocks noChangeShapeType="1"/>
          </p:cNvSpPr>
          <p:nvPr/>
        </p:nvSpPr>
        <p:spPr bwMode="auto">
          <a:xfrm>
            <a:off x="5722938" y="4419600"/>
            <a:ext cx="8382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272" name="Line 27">
            <a:extLst>
              <a:ext uri="{FF2B5EF4-FFF2-40B4-BE49-F238E27FC236}">
                <a16:creationId xmlns:a16="http://schemas.microsoft.com/office/drawing/2014/main" id="{06FA2260-AAA0-4356-8D6E-2D379522FC9F}"/>
              </a:ext>
            </a:extLst>
          </p:cNvPr>
          <p:cNvSpPr>
            <a:spLocks noChangeShapeType="1"/>
          </p:cNvSpPr>
          <p:nvPr/>
        </p:nvSpPr>
        <p:spPr bwMode="auto">
          <a:xfrm>
            <a:off x="5722938" y="4648200"/>
            <a:ext cx="8382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96273" name="Picture 28" descr="embayment_E_W_Xsection">
            <a:extLst>
              <a:ext uri="{FF2B5EF4-FFF2-40B4-BE49-F238E27FC236}">
                <a16:creationId xmlns:a16="http://schemas.microsoft.com/office/drawing/2014/main" id="{F423C253-4744-4332-9245-BD0CAEB3730C}"/>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t="23756" b="13882"/>
          <a:stretch>
            <a:fillRect/>
          </a:stretch>
        </p:blipFill>
        <p:spPr>
          <a:xfrm>
            <a:off x="5562600" y="990600"/>
            <a:ext cx="3276600" cy="1427163"/>
          </a:xfr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7" name="Slide Number Placeholder 5">
            <a:extLst>
              <a:ext uri="{FF2B5EF4-FFF2-40B4-BE49-F238E27FC236}">
                <a16:creationId xmlns:a16="http://schemas.microsoft.com/office/drawing/2014/main" id="{98192A73-D4D1-4499-B11A-DCC62A749A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1E9A349C-B67B-4B31-BA78-F60142ABB537}" type="slidenum">
              <a:rPr lang="en-US" altLang="en-US" sz="1400"/>
              <a:pPr/>
              <a:t>45</a:t>
            </a:fld>
            <a:endParaRPr lang="en-US" altLang="en-US" sz="1400"/>
          </a:p>
        </p:txBody>
      </p:sp>
      <p:grpSp>
        <p:nvGrpSpPr>
          <p:cNvPr id="116738" name="Group 2">
            <a:extLst>
              <a:ext uri="{FF2B5EF4-FFF2-40B4-BE49-F238E27FC236}">
                <a16:creationId xmlns:a16="http://schemas.microsoft.com/office/drawing/2014/main" id="{C0F671B3-46E2-4A2B-B897-17A07E52A162}"/>
              </a:ext>
            </a:extLst>
          </p:cNvPr>
          <p:cNvGrpSpPr>
            <a:grpSpLocks/>
          </p:cNvGrpSpPr>
          <p:nvPr/>
        </p:nvGrpSpPr>
        <p:grpSpPr bwMode="auto">
          <a:xfrm>
            <a:off x="1752600" y="1752600"/>
            <a:ext cx="5257800" cy="4752975"/>
            <a:chOff x="1104" y="1296"/>
            <a:chExt cx="2798" cy="2802"/>
          </a:xfrm>
        </p:grpSpPr>
        <p:pic>
          <p:nvPicPr>
            <p:cNvPr id="116740" name="Picture 3">
              <a:extLst>
                <a:ext uri="{FF2B5EF4-FFF2-40B4-BE49-F238E27FC236}">
                  <a16:creationId xmlns:a16="http://schemas.microsoft.com/office/drawing/2014/main" id="{988C83ED-BCDE-4F7C-867B-97A763553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1296"/>
              <a:ext cx="2798" cy="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Line 4">
              <a:extLst>
                <a:ext uri="{FF2B5EF4-FFF2-40B4-BE49-F238E27FC236}">
                  <a16:creationId xmlns:a16="http://schemas.microsoft.com/office/drawing/2014/main" id="{245BF5EA-2E69-4051-A9A0-B35CA571DD09}"/>
                </a:ext>
              </a:extLst>
            </p:cNvPr>
            <p:cNvSpPr>
              <a:spLocks noChangeShapeType="1"/>
            </p:cNvSpPr>
            <p:nvPr/>
          </p:nvSpPr>
          <p:spPr bwMode="auto">
            <a:xfrm flipH="1">
              <a:off x="2462" y="1917"/>
              <a:ext cx="720" cy="1440"/>
            </a:xfrm>
            <a:prstGeom prst="line">
              <a:avLst/>
            </a:prstGeom>
            <a:noFill/>
            <a:ln w="76200">
              <a:solidFill>
                <a:srgbClr val="FFFF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6742" name="Text Box 5">
              <a:extLst>
                <a:ext uri="{FF2B5EF4-FFF2-40B4-BE49-F238E27FC236}">
                  <a16:creationId xmlns:a16="http://schemas.microsoft.com/office/drawing/2014/main" id="{AC4FE600-D022-46AD-8DB5-8FF4480D7EA4}"/>
                </a:ext>
              </a:extLst>
            </p:cNvPr>
            <p:cNvSpPr txBox="1">
              <a:spLocks noChangeArrowheads="1"/>
            </p:cNvSpPr>
            <p:nvPr/>
          </p:nvSpPr>
          <p:spPr bwMode="auto">
            <a:xfrm>
              <a:off x="1874" y="3437"/>
              <a:ext cx="156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a:r>
                <a:rPr kumimoji="0" lang="en-US" altLang="en-US" sz="1600">
                  <a:solidFill>
                    <a:schemeClr val="bg1"/>
                  </a:solidFill>
                  <a:cs typeface="Times New Roman" panose="02020603050405020304" pitchFamily="18" charset="0"/>
                </a:rPr>
                <a:t>Increasing Deposit Thickness (m)</a:t>
              </a:r>
            </a:p>
          </p:txBody>
        </p:sp>
      </p:grpSp>
      <p:sp>
        <p:nvSpPr>
          <p:cNvPr id="116739" name="Rectangle 6">
            <a:extLst>
              <a:ext uri="{FF2B5EF4-FFF2-40B4-BE49-F238E27FC236}">
                <a16:creationId xmlns:a16="http://schemas.microsoft.com/office/drawing/2014/main" id="{97C87507-95BC-46C0-853B-8111DA563B6E}"/>
              </a:ext>
            </a:extLst>
          </p:cNvPr>
          <p:cNvSpPr>
            <a:spLocks noGrp="1" noChangeArrowheads="1"/>
          </p:cNvSpPr>
          <p:nvPr>
            <p:ph type="title"/>
          </p:nvPr>
        </p:nvSpPr>
        <p:spPr>
          <a:xfrm>
            <a:off x="762000" y="533400"/>
            <a:ext cx="7772400" cy="838200"/>
          </a:xfrm>
        </p:spPr>
        <p:txBody>
          <a:bodyPr/>
          <a:lstStyle/>
          <a:p>
            <a:r>
              <a:rPr lang="en-US" altLang="en-US" sz="3200" u="sng">
                <a:solidFill>
                  <a:schemeClr val="hlink"/>
                </a:solidFill>
              </a:rPr>
              <a:t>Structural Contour Map</a:t>
            </a:r>
            <a:r>
              <a:rPr lang="en-US" altLang="en-US" sz="3200">
                <a:solidFill>
                  <a:schemeClr val="hlink"/>
                </a:solidFill>
              </a:rPr>
              <a:t>, Van Arsdale (2001)</a:t>
            </a:r>
            <a:br>
              <a:rPr lang="en-US" altLang="en-US" sz="3200">
                <a:solidFill>
                  <a:schemeClr val="hlink"/>
                </a:solidFill>
              </a:rPr>
            </a:br>
            <a:endParaRPr lang="en-US" altLang="en-US" sz="3200">
              <a:solidFill>
                <a:schemeClr val="hlink"/>
              </a:solidFill>
            </a:endParaRPr>
          </a:p>
        </p:txBody>
      </p:sp>
    </p:spTree>
    <p:extLst>
      <p:ext uri="{BB962C8B-B14F-4D97-AF65-F5344CB8AC3E}">
        <p14:creationId xmlns:p14="http://schemas.microsoft.com/office/powerpoint/2010/main" val="82836730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Number Placeholder 6">
            <a:extLst>
              <a:ext uri="{FF2B5EF4-FFF2-40B4-BE49-F238E27FC236}">
                <a16:creationId xmlns:a16="http://schemas.microsoft.com/office/drawing/2014/main" id="{C86810FC-D114-44C5-AC6A-60045C289F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665802D4-9E84-4DD1-B846-EA9488CC5549}" type="slidenum">
              <a:rPr lang="en-US" altLang="en-US" sz="1400"/>
              <a:pPr/>
              <a:t>46</a:t>
            </a:fld>
            <a:endParaRPr lang="en-US" altLang="en-US" sz="1400"/>
          </a:p>
        </p:txBody>
      </p:sp>
      <p:sp>
        <p:nvSpPr>
          <p:cNvPr id="117762" name="Rectangle 2">
            <a:extLst>
              <a:ext uri="{FF2B5EF4-FFF2-40B4-BE49-F238E27FC236}">
                <a16:creationId xmlns:a16="http://schemas.microsoft.com/office/drawing/2014/main" id="{5C14D921-1EA5-4E20-ABAC-36909676D743}"/>
              </a:ext>
            </a:extLst>
          </p:cNvPr>
          <p:cNvSpPr>
            <a:spLocks noGrp="1" noChangeArrowheads="1"/>
          </p:cNvSpPr>
          <p:nvPr>
            <p:ph type="title"/>
          </p:nvPr>
        </p:nvSpPr>
        <p:spPr/>
        <p:txBody>
          <a:bodyPr/>
          <a:lstStyle/>
          <a:p>
            <a:r>
              <a:rPr lang="en-US" altLang="en-US" sz="3200"/>
              <a:t>Near-Surface V</a:t>
            </a:r>
            <a:r>
              <a:rPr lang="en-US" altLang="en-US" sz="3200" baseline="-25000"/>
              <a:t>s</a:t>
            </a:r>
            <a:r>
              <a:rPr lang="en-US" altLang="en-US" sz="3200"/>
              <a:t> Profiles</a:t>
            </a:r>
          </a:p>
        </p:txBody>
      </p:sp>
      <p:sp>
        <p:nvSpPr>
          <p:cNvPr id="117763" name="Rectangle 3">
            <a:extLst>
              <a:ext uri="{FF2B5EF4-FFF2-40B4-BE49-F238E27FC236}">
                <a16:creationId xmlns:a16="http://schemas.microsoft.com/office/drawing/2014/main" id="{B7A9A037-CAC4-4BEA-BBC4-9AAE27E05AAB}"/>
              </a:ext>
            </a:extLst>
          </p:cNvPr>
          <p:cNvSpPr>
            <a:spLocks noChangeArrowheads="1"/>
          </p:cNvSpPr>
          <p:nvPr/>
        </p:nvSpPr>
        <p:spPr bwMode="auto">
          <a:xfrm>
            <a:off x="1435100" y="1677988"/>
            <a:ext cx="41275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17764" name="Picture 4" descr="emb_poster">
            <a:extLst>
              <a:ext uri="{FF2B5EF4-FFF2-40B4-BE49-F238E27FC236}">
                <a16:creationId xmlns:a16="http://schemas.microsoft.com/office/drawing/2014/main" id="{A13F02E2-8653-4192-A9F4-9A1E326A765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97000" y="1652588"/>
            <a:ext cx="4216400" cy="4810125"/>
          </a:xfrm>
          <a:noFill/>
        </p:spPr>
      </p:pic>
      <p:sp>
        <p:nvSpPr>
          <p:cNvPr id="117765" name="Text Box 5">
            <a:extLst>
              <a:ext uri="{FF2B5EF4-FFF2-40B4-BE49-F238E27FC236}">
                <a16:creationId xmlns:a16="http://schemas.microsoft.com/office/drawing/2014/main" id="{4CE119B3-3F02-4E7F-9E2E-A0A90BD248D0}"/>
              </a:ext>
            </a:extLst>
          </p:cNvPr>
          <p:cNvSpPr txBox="1">
            <a:spLocks noChangeArrowheads="1"/>
          </p:cNvSpPr>
          <p:nvPr/>
        </p:nvSpPr>
        <p:spPr bwMode="auto">
          <a:xfrm>
            <a:off x="5626100" y="5257800"/>
            <a:ext cx="255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800">
                <a:latin typeface="Arial" panose="020B0604020202020204" pitchFamily="34" charset="0"/>
              </a:rPr>
              <a:t>Romero and Rix (2001)</a:t>
            </a:r>
            <a:br>
              <a:rPr kumimoji="0" lang="en-US" altLang="en-US" sz="1800">
                <a:latin typeface="Arial" panose="020B0604020202020204" pitchFamily="34" charset="0"/>
              </a:rPr>
            </a:br>
            <a:r>
              <a:rPr kumimoji="0" lang="en-US" altLang="en-US" sz="1800">
                <a:latin typeface="Arial" panose="020B0604020202020204" pitchFamily="34" charset="0"/>
              </a:rPr>
              <a:t>and Romero (2001)</a:t>
            </a:r>
          </a:p>
        </p:txBody>
      </p:sp>
    </p:spTree>
    <p:extLst>
      <p:ext uri="{BB962C8B-B14F-4D97-AF65-F5344CB8AC3E}">
        <p14:creationId xmlns:p14="http://schemas.microsoft.com/office/powerpoint/2010/main" val="3334008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6">
            <a:extLst>
              <a:ext uri="{FF2B5EF4-FFF2-40B4-BE49-F238E27FC236}">
                <a16:creationId xmlns:a16="http://schemas.microsoft.com/office/drawing/2014/main" id="{E975D5CF-43FE-4022-A582-40F77F46A2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CB83E8C8-05DC-4A3F-9E98-6738C6DCFE7D}" type="slidenum">
              <a:rPr lang="en-US" altLang="en-US" sz="1400"/>
              <a:pPr/>
              <a:t>47</a:t>
            </a:fld>
            <a:endParaRPr lang="en-US" altLang="en-US" sz="1400"/>
          </a:p>
        </p:txBody>
      </p:sp>
      <p:sp>
        <p:nvSpPr>
          <p:cNvPr id="118786" name="Rectangle 2">
            <a:extLst>
              <a:ext uri="{FF2B5EF4-FFF2-40B4-BE49-F238E27FC236}">
                <a16:creationId xmlns:a16="http://schemas.microsoft.com/office/drawing/2014/main" id="{E1F04248-5EA2-4D31-BEFD-441DB9A965DA}"/>
              </a:ext>
            </a:extLst>
          </p:cNvPr>
          <p:cNvSpPr>
            <a:spLocks noGrp="1" noChangeArrowheads="1"/>
          </p:cNvSpPr>
          <p:nvPr>
            <p:ph type="title"/>
          </p:nvPr>
        </p:nvSpPr>
        <p:spPr/>
        <p:txBody>
          <a:bodyPr/>
          <a:lstStyle/>
          <a:p>
            <a:r>
              <a:rPr lang="en-US" altLang="en-US" sz="3200"/>
              <a:t>Reference V</a:t>
            </a:r>
            <a:r>
              <a:rPr lang="en-US" altLang="en-US" sz="3200" baseline="-25000"/>
              <a:t>s</a:t>
            </a:r>
            <a:r>
              <a:rPr lang="en-US" altLang="en-US" sz="3200"/>
              <a:t> Profiles (Rix,2001)</a:t>
            </a:r>
          </a:p>
        </p:txBody>
      </p:sp>
      <p:pic>
        <p:nvPicPr>
          <p:cNvPr id="118787" name="Picture 3">
            <a:extLst>
              <a:ext uri="{FF2B5EF4-FFF2-40B4-BE49-F238E27FC236}">
                <a16:creationId xmlns:a16="http://schemas.microsoft.com/office/drawing/2014/main" id="{80801778-21FC-4F73-BA9A-62E0F4E37BE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704975"/>
            <a:ext cx="3051175" cy="4848225"/>
          </a:xfrm>
          <a:noFill/>
        </p:spPr>
      </p:pic>
      <p:pic>
        <p:nvPicPr>
          <p:cNvPr id="118788" name="Picture 4">
            <a:extLst>
              <a:ext uri="{FF2B5EF4-FFF2-40B4-BE49-F238E27FC236}">
                <a16:creationId xmlns:a16="http://schemas.microsoft.com/office/drawing/2014/main" id="{07B9F5F9-B0DD-4261-99DC-E91B29E43C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1748"/>
          <a:stretch>
            <a:fillRect/>
          </a:stretch>
        </p:blipFill>
        <p:spPr>
          <a:xfrm>
            <a:off x="3586163" y="1682750"/>
            <a:ext cx="5557837" cy="4973638"/>
          </a:xfrm>
        </p:spPr>
      </p:pic>
    </p:spTree>
    <p:extLst>
      <p:ext uri="{BB962C8B-B14F-4D97-AF65-F5344CB8AC3E}">
        <p14:creationId xmlns:p14="http://schemas.microsoft.com/office/powerpoint/2010/main" val="3164367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4">
            <a:extLst>
              <a:ext uri="{FF2B5EF4-FFF2-40B4-BE49-F238E27FC236}">
                <a16:creationId xmlns:a16="http://schemas.microsoft.com/office/drawing/2014/main" id="{E7A6BB3C-2170-4D2C-B662-1F183CD195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546398D5-8926-4C87-A562-927D77180836}" type="slidenum">
              <a:rPr lang="en-US" altLang="en-US" sz="1400"/>
              <a:pPr/>
              <a:t>48</a:t>
            </a:fld>
            <a:endParaRPr lang="en-US" altLang="en-US" sz="1400"/>
          </a:p>
        </p:txBody>
      </p:sp>
      <p:sp>
        <p:nvSpPr>
          <p:cNvPr id="98306" name="Rectangle 2">
            <a:extLst>
              <a:ext uri="{FF2B5EF4-FFF2-40B4-BE49-F238E27FC236}">
                <a16:creationId xmlns:a16="http://schemas.microsoft.com/office/drawing/2014/main" id="{0E3578F6-D336-45F6-B3EE-E5FFCCE66931}"/>
              </a:ext>
            </a:extLst>
          </p:cNvPr>
          <p:cNvSpPr>
            <a:spLocks noGrp="1" noChangeArrowheads="1"/>
          </p:cNvSpPr>
          <p:nvPr>
            <p:ph type="title"/>
          </p:nvPr>
        </p:nvSpPr>
        <p:spPr/>
        <p:txBody>
          <a:bodyPr/>
          <a:lstStyle/>
          <a:p>
            <a:r>
              <a:rPr lang="en-US" altLang="en-US"/>
              <a:t>Example </a:t>
            </a:r>
          </a:p>
        </p:txBody>
      </p:sp>
      <p:pic>
        <p:nvPicPr>
          <p:cNvPr id="98307" name="Picture 3">
            <a:extLst>
              <a:ext uri="{FF2B5EF4-FFF2-40B4-BE49-F238E27FC236}">
                <a16:creationId xmlns:a16="http://schemas.microsoft.com/office/drawing/2014/main" id="{82496E28-5301-4C29-B379-5FBCE611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487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4">
            <a:extLst>
              <a:ext uri="{FF2B5EF4-FFF2-40B4-BE49-F238E27FC236}">
                <a16:creationId xmlns:a16="http://schemas.microsoft.com/office/drawing/2014/main" id="{F80F125C-0FB4-457B-968D-CA48BD1DD3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387DCFD9-3473-432E-A7A1-1C8D8B0A9532}" type="slidenum">
              <a:rPr lang="en-US" altLang="en-US" sz="1400"/>
              <a:pPr/>
              <a:t>49</a:t>
            </a:fld>
            <a:endParaRPr lang="en-US" altLang="en-US" sz="1400"/>
          </a:p>
        </p:txBody>
      </p:sp>
      <p:sp>
        <p:nvSpPr>
          <p:cNvPr id="99330" name="Rectangle 2">
            <a:extLst>
              <a:ext uri="{FF2B5EF4-FFF2-40B4-BE49-F238E27FC236}">
                <a16:creationId xmlns:a16="http://schemas.microsoft.com/office/drawing/2014/main" id="{61452F11-E2C8-4D59-A206-A6F7D1F44CB5}"/>
              </a:ext>
            </a:extLst>
          </p:cNvPr>
          <p:cNvSpPr>
            <a:spLocks noGrp="1" noChangeArrowheads="1"/>
          </p:cNvSpPr>
          <p:nvPr>
            <p:ph type="title"/>
          </p:nvPr>
        </p:nvSpPr>
        <p:spPr/>
        <p:txBody>
          <a:bodyPr/>
          <a:lstStyle/>
          <a:p>
            <a:r>
              <a:rPr lang="en-US" altLang="en-US"/>
              <a:t>Example Results</a:t>
            </a:r>
          </a:p>
        </p:txBody>
      </p:sp>
      <p:pic>
        <p:nvPicPr>
          <p:cNvPr id="99331" name="Picture 3">
            <a:extLst>
              <a:ext uri="{FF2B5EF4-FFF2-40B4-BE49-F238E27FC236}">
                <a16:creationId xmlns:a16="http://schemas.microsoft.com/office/drawing/2014/main" id="{35219BA3-1803-4384-BD6A-78870E113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487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Slide Number Placeholder 5">
            <a:extLst>
              <a:ext uri="{FF2B5EF4-FFF2-40B4-BE49-F238E27FC236}">
                <a16:creationId xmlns:a16="http://schemas.microsoft.com/office/drawing/2014/main" id="{997F89EF-D181-42C6-9EB3-05C0D19669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C4EC38FA-C615-4D9F-91DC-93FAB1AE7A4B}" type="slidenum">
              <a:rPr lang="en-US" altLang="en-US" sz="1400"/>
              <a:pPr/>
              <a:t>5</a:t>
            </a:fld>
            <a:endParaRPr lang="en-US" altLang="en-US" sz="1400"/>
          </a:p>
        </p:txBody>
      </p:sp>
      <p:sp>
        <p:nvSpPr>
          <p:cNvPr id="37890" name="Rectangle 2">
            <a:extLst>
              <a:ext uri="{FF2B5EF4-FFF2-40B4-BE49-F238E27FC236}">
                <a16:creationId xmlns:a16="http://schemas.microsoft.com/office/drawing/2014/main" id="{6616165F-8820-4FA0-9252-6030E94E7B4E}"/>
              </a:ext>
            </a:extLst>
          </p:cNvPr>
          <p:cNvSpPr>
            <a:spLocks noGrp="1" noChangeArrowheads="1"/>
          </p:cNvSpPr>
          <p:nvPr>
            <p:ph type="title"/>
          </p:nvPr>
        </p:nvSpPr>
        <p:spPr/>
        <p:txBody>
          <a:bodyPr/>
          <a:lstStyle/>
          <a:p>
            <a:r>
              <a:rPr lang="en-US" altLang="en-US" sz="3200"/>
              <a:t>Maximum Considered Earthquake Ground Motion</a:t>
            </a:r>
            <a:endParaRPr lang="en-US" altLang="en-US"/>
          </a:p>
        </p:txBody>
      </p:sp>
      <p:sp>
        <p:nvSpPr>
          <p:cNvPr id="406531" name="Rectangle 3">
            <a:extLst>
              <a:ext uri="{FF2B5EF4-FFF2-40B4-BE49-F238E27FC236}">
                <a16:creationId xmlns:a16="http://schemas.microsoft.com/office/drawing/2014/main" id="{2782C53E-E631-41F6-8000-FEFF34486CF2}"/>
              </a:ext>
            </a:extLst>
          </p:cNvPr>
          <p:cNvSpPr>
            <a:spLocks noGrp="1" noChangeArrowheads="1"/>
          </p:cNvSpPr>
          <p:nvPr>
            <p:ph type="body" idx="1"/>
          </p:nvPr>
        </p:nvSpPr>
        <p:spPr>
          <a:xfrm>
            <a:off x="838200" y="1828800"/>
            <a:ext cx="7924800" cy="4419600"/>
          </a:xfrm>
        </p:spPr>
        <p:txBody>
          <a:bodyPr/>
          <a:lstStyle/>
          <a:p>
            <a:r>
              <a:rPr lang="en-US" altLang="en-US"/>
              <a:t>It is intended to provide a uniform margin against collapse at the design ground motion.</a:t>
            </a:r>
          </a:p>
          <a:p>
            <a:endParaRPr lang="en-US" altLang="en-US"/>
          </a:p>
          <a:p>
            <a:r>
              <a:rPr lang="en-US" altLang="en-US"/>
              <a:t>Ground motion hazards are defined in terms of </a:t>
            </a:r>
            <a:r>
              <a:rPr lang="en-US" altLang="en-US" i="1"/>
              <a:t>maximum considered earthquake ground motions</a:t>
            </a:r>
            <a:r>
              <a:rPr lang="en-US" altLang="en-US"/>
              <a:t>.</a:t>
            </a:r>
          </a:p>
          <a:p>
            <a:endParaRPr lang="en-US" altLang="en-US"/>
          </a:p>
          <a:p>
            <a:r>
              <a:rPr lang="en-US" altLang="en-US" i="1"/>
              <a:t>The maximum considered earthquake ground motions</a:t>
            </a:r>
            <a:r>
              <a:rPr lang="en-US" altLang="en-US"/>
              <a:t> are based on a set of rules that depend on the seismicity of an individual region.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65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06531">
                                            <p:txEl>
                                              <p:pRg st="0" end="0"/>
                                            </p:txEl>
                                          </p:spTgt>
                                        </p:tgtEl>
                                        <p:attrNameLst>
                                          <p:attrName>ppt_c</p:attrName>
                                        </p:attrNameLst>
                                      </p:cBhvr>
                                      <p:to>
                                        <a:srgbClr val="3366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65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6531">
                                            <p:txEl>
                                              <p:pRg st="2" end="2"/>
                                            </p:txEl>
                                          </p:spTgt>
                                        </p:tgtEl>
                                        <p:attrNameLst>
                                          <p:attrName>ppt_c</p:attrName>
                                        </p:attrNameLst>
                                      </p:cBhvr>
                                      <p:to>
                                        <a:srgbClr val="3366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65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6531">
                                            <p:txEl>
                                              <p:pRg st="4" end="4"/>
                                            </p:txEl>
                                          </p:spTgt>
                                        </p:tgtEl>
                                        <p:attrNameLst>
                                          <p:attrName>ppt_c</p:attrName>
                                        </p:attrNameLst>
                                      </p:cBhvr>
                                      <p:to>
                                        <a:srgbClr val="33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4">
            <a:extLst>
              <a:ext uri="{FF2B5EF4-FFF2-40B4-BE49-F238E27FC236}">
                <a16:creationId xmlns:a16="http://schemas.microsoft.com/office/drawing/2014/main" id="{7A67F8DB-09FA-47D6-AD5B-48C6EF7062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9A831A5A-C5FF-4E78-810A-6DC2BBA811E5}" type="slidenum">
              <a:rPr lang="en-US" altLang="en-US" sz="1400"/>
              <a:pPr/>
              <a:t>50</a:t>
            </a:fld>
            <a:endParaRPr lang="en-US" altLang="en-US" sz="1400"/>
          </a:p>
        </p:txBody>
      </p:sp>
      <p:sp>
        <p:nvSpPr>
          <p:cNvPr id="100354" name="Rectangle 2">
            <a:extLst>
              <a:ext uri="{FF2B5EF4-FFF2-40B4-BE49-F238E27FC236}">
                <a16:creationId xmlns:a16="http://schemas.microsoft.com/office/drawing/2014/main" id="{A247731F-93BB-4412-AE7C-20D25679B3FF}"/>
              </a:ext>
            </a:extLst>
          </p:cNvPr>
          <p:cNvSpPr>
            <a:spLocks noGrp="1" noChangeArrowheads="1"/>
          </p:cNvSpPr>
          <p:nvPr>
            <p:ph type="title"/>
          </p:nvPr>
        </p:nvSpPr>
        <p:spPr/>
        <p:txBody>
          <a:bodyPr/>
          <a:lstStyle/>
          <a:p>
            <a:r>
              <a:rPr lang="en-US" altLang="en-US"/>
              <a:t>Example Results</a:t>
            </a:r>
          </a:p>
        </p:txBody>
      </p:sp>
      <p:pic>
        <p:nvPicPr>
          <p:cNvPr id="100355" name="Picture 3">
            <a:extLst>
              <a:ext uri="{FF2B5EF4-FFF2-40B4-BE49-F238E27FC236}">
                <a16:creationId xmlns:a16="http://schemas.microsoft.com/office/drawing/2014/main" id="{5DAF1FE1-1D51-4E30-BCE5-466835251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487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4">
            <a:extLst>
              <a:ext uri="{FF2B5EF4-FFF2-40B4-BE49-F238E27FC236}">
                <a16:creationId xmlns:a16="http://schemas.microsoft.com/office/drawing/2014/main" id="{7CAF9D5F-A930-4352-AFD5-B1906DFB58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DB1D8A27-63C3-4F69-9A6B-A0FECC79FEF0}" type="slidenum">
              <a:rPr lang="en-US" altLang="en-US" sz="1400"/>
              <a:pPr/>
              <a:t>51</a:t>
            </a:fld>
            <a:endParaRPr lang="en-US" altLang="en-US" sz="1400"/>
          </a:p>
        </p:txBody>
      </p:sp>
      <p:sp>
        <p:nvSpPr>
          <p:cNvPr id="101378" name="Rectangle 2">
            <a:extLst>
              <a:ext uri="{FF2B5EF4-FFF2-40B4-BE49-F238E27FC236}">
                <a16:creationId xmlns:a16="http://schemas.microsoft.com/office/drawing/2014/main" id="{30045A8C-D5E8-4EAA-B41D-D52504C47B5F}"/>
              </a:ext>
            </a:extLst>
          </p:cNvPr>
          <p:cNvSpPr>
            <a:spLocks noGrp="1" noChangeArrowheads="1"/>
          </p:cNvSpPr>
          <p:nvPr>
            <p:ph type="title"/>
          </p:nvPr>
        </p:nvSpPr>
        <p:spPr/>
        <p:txBody>
          <a:bodyPr/>
          <a:lstStyle/>
          <a:p>
            <a:r>
              <a:rPr lang="en-US" altLang="en-US"/>
              <a:t>Example Results</a:t>
            </a:r>
          </a:p>
        </p:txBody>
      </p:sp>
      <p:pic>
        <p:nvPicPr>
          <p:cNvPr id="101379" name="Picture 3">
            <a:extLst>
              <a:ext uri="{FF2B5EF4-FFF2-40B4-BE49-F238E27FC236}">
                <a16:creationId xmlns:a16="http://schemas.microsoft.com/office/drawing/2014/main" id="{113720C0-2F0F-4B19-AE78-C94B53140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487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4">
            <a:extLst>
              <a:ext uri="{FF2B5EF4-FFF2-40B4-BE49-F238E27FC236}">
                <a16:creationId xmlns:a16="http://schemas.microsoft.com/office/drawing/2014/main" id="{DA2212B1-3909-4ACE-853D-657F3CC956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04F0CF5F-3D0B-4F51-AC39-46DB77120A30}" type="slidenum">
              <a:rPr lang="en-US" altLang="en-US" sz="1400"/>
              <a:pPr/>
              <a:t>52</a:t>
            </a:fld>
            <a:endParaRPr lang="en-US" altLang="en-US" sz="1400"/>
          </a:p>
        </p:txBody>
      </p:sp>
      <p:sp>
        <p:nvSpPr>
          <p:cNvPr id="102402" name="Rectangle 2">
            <a:extLst>
              <a:ext uri="{FF2B5EF4-FFF2-40B4-BE49-F238E27FC236}">
                <a16:creationId xmlns:a16="http://schemas.microsoft.com/office/drawing/2014/main" id="{C8ABADF8-C810-43A1-B4CF-B536A6A52ECF}"/>
              </a:ext>
            </a:extLst>
          </p:cNvPr>
          <p:cNvSpPr>
            <a:spLocks noGrp="1" noChangeArrowheads="1"/>
          </p:cNvSpPr>
          <p:nvPr>
            <p:ph type="title"/>
          </p:nvPr>
        </p:nvSpPr>
        <p:spPr/>
        <p:txBody>
          <a:bodyPr/>
          <a:lstStyle/>
          <a:p>
            <a:r>
              <a:rPr lang="en-US" altLang="en-US"/>
              <a:t>Example Results</a:t>
            </a:r>
          </a:p>
        </p:txBody>
      </p:sp>
      <p:pic>
        <p:nvPicPr>
          <p:cNvPr id="102403" name="Picture 3">
            <a:extLst>
              <a:ext uri="{FF2B5EF4-FFF2-40B4-BE49-F238E27FC236}">
                <a16:creationId xmlns:a16="http://schemas.microsoft.com/office/drawing/2014/main" id="{E374194B-6287-4BF8-834C-FD78ADE16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487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4">
            <a:extLst>
              <a:ext uri="{FF2B5EF4-FFF2-40B4-BE49-F238E27FC236}">
                <a16:creationId xmlns:a16="http://schemas.microsoft.com/office/drawing/2014/main" id="{0A594A1D-E242-432A-A33B-432A2CDF63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DBAD0112-D927-4D72-9AA3-211D9AEC41C0}" type="slidenum">
              <a:rPr lang="en-US" altLang="en-US" sz="1400"/>
              <a:pPr/>
              <a:t>53</a:t>
            </a:fld>
            <a:endParaRPr lang="en-US" altLang="en-US" sz="1400"/>
          </a:p>
        </p:txBody>
      </p:sp>
      <p:sp>
        <p:nvSpPr>
          <p:cNvPr id="103426" name="Rectangle 2">
            <a:extLst>
              <a:ext uri="{FF2B5EF4-FFF2-40B4-BE49-F238E27FC236}">
                <a16:creationId xmlns:a16="http://schemas.microsoft.com/office/drawing/2014/main" id="{6B86442B-173C-4E59-8728-358E670164DD}"/>
              </a:ext>
            </a:extLst>
          </p:cNvPr>
          <p:cNvSpPr>
            <a:spLocks noGrp="1" noChangeArrowheads="1"/>
          </p:cNvSpPr>
          <p:nvPr>
            <p:ph type="title"/>
          </p:nvPr>
        </p:nvSpPr>
        <p:spPr/>
        <p:txBody>
          <a:bodyPr/>
          <a:lstStyle/>
          <a:p>
            <a:r>
              <a:rPr lang="en-US" altLang="en-US"/>
              <a:t>Example Results</a:t>
            </a:r>
          </a:p>
        </p:txBody>
      </p:sp>
      <p:pic>
        <p:nvPicPr>
          <p:cNvPr id="103427" name="Picture 3">
            <a:extLst>
              <a:ext uri="{FF2B5EF4-FFF2-40B4-BE49-F238E27FC236}">
                <a16:creationId xmlns:a16="http://schemas.microsoft.com/office/drawing/2014/main" id="{54F5596A-5B3C-48D0-8EF8-FBE9FB4A2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487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a:extLst>
              <a:ext uri="{FF2B5EF4-FFF2-40B4-BE49-F238E27FC236}">
                <a16:creationId xmlns:a16="http://schemas.microsoft.com/office/drawing/2014/main" id="{1A905349-C1CA-4072-A03B-3F504FBA41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D1680141-9F40-45A4-BACE-FCA87156CE2C}" type="slidenum">
              <a:rPr lang="en-US" altLang="en-US" sz="1400"/>
              <a:pPr/>
              <a:t>54</a:t>
            </a:fld>
            <a:endParaRPr lang="en-US" altLang="en-US" sz="1400"/>
          </a:p>
        </p:txBody>
      </p:sp>
      <p:sp>
        <p:nvSpPr>
          <p:cNvPr id="104450" name="Rectangle 2">
            <a:extLst>
              <a:ext uri="{FF2B5EF4-FFF2-40B4-BE49-F238E27FC236}">
                <a16:creationId xmlns:a16="http://schemas.microsoft.com/office/drawing/2014/main" id="{EEBB2E52-0F14-4943-9AB2-8CA3365AD3EB}"/>
              </a:ext>
            </a:extLst>
          </p:cNvPr>
          <p:cNvSpPr>
            <a:spLocks noGrp="1" noChangeArrowheads="1"/>
          </p:cNvSpPr>
          <p:nvPr>
            <p:ph type="title"/>
          </p:nvPr>
        </p:nvSpPr>
        <p:spPr/>
        <p:txBody>
          <a:bodyPr/>
          <a:lstStyle/>
          <a:p>
            <a:r>
              <a:rPr lang="en-US" altLang="en-US"/>
              <a:t>Somerville</a:t>
            </a:r>
          </a:p>
        </p:txBody>
      </p:sp>
      <p:graphicFrame>
        <p:nvGraphicFramePr>
          <p:cNvPr id="104451" name="Object 3">
            <a:extLst>
              <a:ext uri="{FF2B5EF4-FFF2-40B4-BE49-F238E27FC236}">
                <a16:creationId xmlns:a16="http://schemas.microsoft.com/office/drawing/2014/main" id="{DD6F3E51-05F4-420F-862A-CB726D1E9E05}"/>
              </a:ext>
            </a:extLst>
          </p:cNvPr>
          <p:cNvGraphicFramePr>
            <a:graphicFrameLocks noGrp="1" noChangeAspect="1"/>
          </p:cNvGraphicFramePr>
          <p:nvPr>
            <p:ph idx="1"/>
          </p:nvPr>
        </p:nvGraphicFramePr>
        <p:xfrm>
          <a:off x="985838" y="1770063"/>
          <a:ext cx="7477125" cy="4076700"/>
        </p:xfrm>
        <a:graphic>
          <a:graphicData uri="http://schemas.openxmlformats.org/presentationml/2006/ole">
            <mc:AlternateContent xmlns:mc="http://schemas.openxmlformats.org/markup-compatibility/2006">
              <mc:Choice xmlns:v="urn:schemas-microsoft-com:vml" Requires="v">
                <p:oleObj spid="_x0000_s104459" name="Chart" r:id="rId3" imgW="7493000" imgH="4089400" progId="Excel.Chart.8">
                  <p:embed/>
                </p:oleObj>
              </mc:Choice>
              <mc:Fallback>
                <p:oleObj name="Chart" r:id="rId3" imgW="7493000" imgH="4089400"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1770063"/>
                        <a:ext cx="747712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5">
            <a:extLst>
              <a:ext uri="{FF2B5EF4-FFF2-40B4-BE49-F238E27FC236}">
                <a16:creationId xmlns:a16="http://schemas.microsoft.com/office/drawing/2014/main" id="{E5220954-BFB9-4DBA-A3AE-5E706A63BF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2ACEC8B3-33F1-423F-9EF5-32A02BAE5485}" type="slidenum">
              <a:rPr lang="en-US" altLang="en-US" sz="1400"/>
              <a:pPr/>
              <a:t>55</a:t>
            </a:fld>
            <a:endParaRPr lang="en-US" altLang="en-US" sz="1400"/>
          </a:p>
        </p:txBody>
      </p:sp>
      <p:sp>
        <p:nvSpPr>
          <p:cNvPr id="105474" name="Rectangle 2">
            <a:extLst>
              <a:ext uri="{FF2B5EF4-FFF2-40B4-BE49-F238E27FC236}">
                <a16:creationId xmlns:a16="http://schemas.microsoft.com/office/drawing/2014/main" id="{8C6F12B6-DDDF-4F90-A966-4A8EB6544233}"/>
              </a:ext>
            </a:extLst>
          </p:cNvPr>
          <p:cNvSpPr>
            <a:spLocks noGrp="1" noChangeArrowheads="1"/>
          </p:cNvSpPr>
          <p:nvPr>
            <p:ph type="title"/>
          </p:nvPr>
        </p:nvSpPr>
        <p:spPr/>
        <p:txBody>
          <a:bodyPr/>
          <a:lstStyle/>
          <a:p>
            <a:r>
              <a:rPr lang="en-US" altLang="en-US"/>
              <a:t>Paris</a:t>
            </a:r>
          </a:p>
        </p:txBody>
      </p:sp>
      <p:graphicFrame>
        <p:nvGraphicFramePr>
          <p:cNvPr id="105475" name="Object 3">
            <a:extLst>
              <a:ext uri="{FF2B5EF4-FFF2-40B4-BE49-F238E27FC236}">
                <a16:creationId xmlns:a16="http://schemas.microsoft.com/office/drawing/2014/main" id="{A008F553-014D-47E6-9023-F6DA4D14E15B}"/>
              </a:ext>
            </a:extLst>
          </p:cNvPr>
          <p:cNvGraphicFramePr>
            <a:graphicFrameLocks noGrp="1" noChangeAspect="1"/>
          </p:cNvGraphicFramePr>
          <p:nvPr>
            <p:ph idx="1"/>
          </p:nvPr>
        </p:nvGraphicFramePr>
        <p:xfrm>
          <a:off x="985838" y="1770063"/>
          <a:ext cx="7477125" cy="4076700"/>
        </p:xfrm>
        <a:graphic>
          <a:graphicData uri="http://schemas.openxmlformats.org/presentationml/2006/ole">
            <mc:AlternateContent xmlns:mc="http://schemas.openxmlformats.org/markup-compatibility/2006">
              <mc:Choice xmlns:v="urn:schemas-microsoft-com:vml" Requires="v">
                <p:oleObj spid="_x0000_s105483" name="Chart" r:id="rId3" imgW="7493000" imgH="4089400" progId="Excel.Chart.8">
                  <p:embed/>
                </p:oleObj>
              </mc:Choice>
              <mc:Fallback>
                <p:oleObj name="Chart" r:id="rId3" imgW="7493000" imgH="4089400"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1770063"/>
                        <a:ext cx="747712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a:extLst>
              <a:ext uri="{FF2B5EF4-FFF2-40B4-BE49-F238E27FC236}">
                <a16:creationId xmlns:a16="http://schemas.microsoft.com/office/drawing/2014/main" id="{FA842FAD-F0E4-4557-A2AE-D3A59A4DC2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51B7D9D8-0995-453B-B17D-F5B0F76AC938}" type="slidenum">
              <a:rPr lang="en-US" altLang="en-US" sz="1400"/>
              <a:pPr/>
              <a:t>56</a:t>
            </a:fld>
            <a:endParaRPr lang="en-US" altLang="en-US" sz="1400"/>
          </a:p>
        </p:txBody>
      </p:sp>
      <p:sp>
        <p:nvSpPr>
          <p:cNvPr id="106498" name="Rectangle 2">
            <a:extLst>
              <a:ext uri="{FF2B5EF4-FFF2-40B4-BE49-F238E27FC236}">
                <a16:creationId xmlns:a16="http://schemas.microsoft.com/office/drawing/2014/main" id="{4160767B-5DBD-4B21-923D-B0F46BD4E2D7}"/>
              </a:ext>
            </a:extLst>
          </p:cNvPr>
          <p:cNvSpPr>
            <a:spLocks noGrp="1" noChangeArrowheads="1"/>
          </p:cNvSpPr>
          <p:nvPr>
            <p:ph type="title"/>
          </p:nvPr>
        </p:nvSpPr>
        <p:spPr/>
        <p:txBody>
          <a:bodyPr/>
          <a:lstStyle/>
          <a:p>
            <a:r>
              <a:rPr lang="en-US" altLang="en-US"/>
              <a:t>Site Specific</a:t>
            </a:r>
          </a:p>
        </p:txBody>
      </p:sp>
      <p:pic>
        <p:nvPicPr>
          <p:cNvPr id="106499" name="Picture 3" descr="1615_2">
            <a:extLst>
              <a:ext uri="{FF2B5EF4-FFF2-40B4-BE49-F238E27FC236}">
                <a16:creationId xmlns:a16="http://schemas.microsoft.com/office/drawing/2014/main" id="{C6FE3E54-3F3C-4CE2-AD85-1D383648E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2287588"/>
            <a:ext cx="585152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Slide Number Placeholder 5">
            <a:extLst>
              <a:ext uri="{FF2B5EF4-FFF2-40B4-BE49-F238E27FC236}">
                <a16:creationId xmlns:a16="http://schemas.microsoft.com/office/drawing/2014/main" id="{64BA3B79-79DB-4BDC-946B-57FA980EBC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2CEE399B-C787-4BF7-AEFC-17BB0CC27496}" type="slidenum">
              <a:rPr lang="en-US" altLang="en-US" sz="1400"/>
              <a:pPr/>
              <a:t>57</a:t>
            </a:fld>
            <a:endParaRPr lang="en-US" altLang="en-US" sz="1400"/>
          </a:p>
        </p:txBody>
      </p:sp>
      <p:sp>
        <p:nvSpPr>
          <p:cNvPr id="107522" name="Rectangle 2">
            <a:extLst>
              <a:ext uri="{FF2B5EF4-FFF2-40B4-BE49-F238E27FC236}">
                <a16:creationId xmlns:a16="http://schemas.microsoft.com/office/drawing/2014/main" id="{CCA39EE5-9B7F-4F97-B6CF-32FACC4C965A}"/>
              </a:ext>
            </a:extLst>
          </p:cNvPr>
          <p:cNvSpPr>
            <a:spLocks noGrp="1" noChangeArrowheads="1"/>
          </p:cNvSpPr>
          <p:nvPr>
            <p:ph type="title"/>
          </p:nvPr>
        </p:nvSpPr>
        <p:spPr/>
        <p:txBody>
          <a:bodyPr/>
          <a:lstStyle/>
          <a:p>
            <a:r>
              <a:rPr lang="en-US" altLang="en-US" sz="3200"/>
              <a:t>Probabilistic Maximum Considered Earthquake</a:t>
            </a:r>
          </a:p>
        </p:txBody>
      </p:sp>
      <p:pic>
        <p:nvPicPr>
          <p:cNvPr id="107523" name="Picture 3" descr="1615_2_1">
            <a:extLst>
              <a:ext uri="{FF2B5EF4-FFF2-40B4-BE49-F238E27FC236}">
                <a16:creationId xmlns:a16="http://schemas.microsoft.com/office/drawing/2014/main" id="{90411659-4D71-434F-BC78-26EED4D1B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2716"/>
          <a:stretch>
            <a:fillRect/>
          </a:stretch>
        </p:blipFill>
        <p:spPr bwMode="auto">
          <a:xfrm>
            <a:off x="1933575" y="2298700"/>
            <a:ext cx="471487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5" name="Slide Number Placeholder 5">
            <a:extLst>
              <a:ext uri="{FF2B5EF4-FFF2-40B4-BE49-F238E27FC236}">
                <a16:creationId xmlns:a16="http://schemas.microsoft.com/office/drawing/2014/main" id="{F0ECB714-3FEF-47E1-A5A2-2DFC7347C3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5C1A728C-4D01-484B-8C28-A928B0974203}" type="slidenum">
              <a:rPr lang="en-US" altLang="en-US" sz="1400"/>
              <a:pPr/>
              <a:t>58</a:t>
            </a:fld>
            <a:endParaRPr lang="en-US" altLang="en-US" sz="1400"/>
          </a:p>
        </p:txBody>
      </p:sp>
      <p:sp>
        <p:nvSpPr>
          <p:cNvPr id="108546" name="Rectangle 2">
            <a:extLst>
              <a:ext uri="{FF2B5EF4-FFF2-40B4-BE49-F238E27FC236}">
                <a16:creationId xmlns:a16="http://schemas.microsoft.com/office/drawing/2014/main" id="{CD4580D8-CD5A-4884-84B5-FEAA8BC311ED}"/>
              </a:ext>
            </a:extLst>
          </p:cNvPr>
          <p:cNvSpPr>
            <a:spLocks noGrp="1" noChangeArrowheads="1"/>
          </p:cNvSpPr>
          <p:nvPr>
            <p:ph type="title"/>
          </p:nvPr>
        </p:nvSpPr>
        <p:spPr/>
        <p:txBody>
          <a:bodyPr/>
          <a:lstStyle/>
          <a:p>
            <a:r>
              <a:rPr lang="en-US" altLang="en-US" sz="3200"/>
              <a:t>Probabilistic Maximum Considered Earthquake</a:t>
            </a:r>
          </a:p>
        </p:txBody>
      </p:sp>
      <p:pic>
        <p:nvPicPr>
          <p:cNvPr id="108547" name="Picture 3" descr="1615_2_1">
            <a:extLst>
              <a:ext uri="{FF2B5EF4-FFF2-40B4-BE49-F238E27FC236}">
                <a16:creationId xmlns:a16="http://schemas.microsoft.com/office/drawing/2014/main" id="{13B1DAE6-2EF9-4900-8C0F-EEEBFB987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14" t="48439"/>
          <a:stretch>
            <a:fillRect/>
          </a:stretch>
        </p:blipFill>
        <p:spPr bwMode="auto">
          <a:xfrm>
            <a:off x="1447800" y="2057400"/>
            <a:ext cx="6207372"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5">
            <a:extLst>
              <a:ext uri="{FF2B5EF4-FFF2-40B4-BE49-F238E27FC236}">
                <a16:creationId xmlns:a16="http://schemas.microsoft.com/office/drawing/2014/main" id="{2E6DA89C-1925-45CC-A71A-E36005B042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DDF4F16F-027C-4E31-AB2A-B6A8ADF1DC61}" type="slidenum">
              <a:rPr lang="en-US" altLang="en-US" sz="1400"/>
              <a:pPr/>
              <a:t>59</a:t>
            </a:fld>
            <a:endParaRPr lang="en-US" altLang="en-US" sz="1400"/>
          </a:p>
        </p:txBody>
      </p:sp>
      <p:sp>
        <p:nvSpPr>
          <p:cNvPr id="109570" name="Rectangle 2">
            <a:extLst>
              <a:ext uri="{FF2B5EF4-FFF2-40B4-BE49-F238E27FC236}">
                <a16:creationId xmlns:a16="http://schemas.microsoft.com/office/drawing/2014/main" id="{AB12F4AC-D7F4-4AF0-B068-68580BB9192E}"/>
              </a:ext>
            </a:extLst>
          </p:cNvPr>
          <p:cNvSpPr>
            <a:spLocks noGrp="1" noChangeArrowheads="1"/>
          </p:cNvSpPr>
          <p:nvPr>
            <p:ph type="title"/>
          </p:nvPr>
        </p:nvSpPr>
        <p:spPr/>
        <p:txBody>
          <a:bodyPr/>
          <a:lstStyle/>
          <a:p>
            <a:r>
              <a:rPr lang="en-US" altLang="en-US"/>
              <a:t>Deterministic Limit</a:t>
            </a:r>
          </a:p>
        </p:txBody>
      </p:sp>
      <p:pic>
        <p:nvPicPr>
          <p:cNvPr id="109571" name="Picture 3" descr="1615_2_2">
            <a:extLst>
              <a:ext uri="{FF2B5EF4-FFF2-40B4-BE49-F238E27FC236}">
                <a16:creationId xmlns:a16="http://schemas.microsoft.com/office/drawing/2014/main" id="{495BA5E9-62D5-43A5-AC1C-52DD9326F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353" b="34126"/>
          <a:stretch>
            <a:fillRect/>
          </a:stretch>
        </p:blipFill>
        <p:spPr bwMode="auto">
          <a:xfrm>
            <a:off x="582613" y="1698625"/>
            <a:ext cx="47910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4" descr="1615_2_2">
            <a:extLst>
              <a:ext uri="{FF2B5EF4-FFF2-40B4-BE49-F238E27FC236}">
                <a16:creationId xmlns:a16="http://schemas.microsoft.com/office/drawing/2014/main" id="{578F81D9-ADFE-4025-9E22-6BF9CD065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775" t="15479" r="5190"/>
          <a:stretch>
            <a:fillRect/>
          </a:stretch>
        </p:blipFill>
        <p:spPr bwMode="auto">
          <a:xfrm>
            <a:off x="5224463" y="2541588"/>
            <a:ext cx="37242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Line 5">
            <a:extLst>
              <a:ext uri="{FF2B5EF4-FFF2-40B4-BE49-F238E27FC236}">
                <a16:creationId xmlns:a16="http://schemas.microsoft.com/office/drawing/2014/main" id="{00314C7C-602E-4DF2-9D1A-F13735FEFEE9}"/>
              </a:ext>
            </a:extLst>
          </p:cNvPr>
          <p:cNvSpPr>
            <a:spLocks noChangeShapeType="1"/>
          </p:cNvSpPr>
          <p:nvPr/>
        </p:nvSpPr>
        <p:spPr bwMode="auto">
          <a:xfrm>
            <a:off x="4222750" y="4827588"/>
            <a:ext cx="900113"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4" name="Line 6">
            <a:extLst>
              <a:ext uri="{FF2B5EF4-FFF2-40B4-BE49-F238E27FC236}">
                <a16:creationId xmlns:a16="http://schemas.microsoft.com/office/drawing/2014/main" id="{EF63AD7B-A6E3-4B00-A2CC-AAA7BE35FEC6}"/>
              </a:ext>
            </a:extLst>
          </p:cNvPr>
          <p:cNvSpPr>
            <a:spLocks noChangeShapeType="1"/>
          </p:cNvSpPr>
          <p:nvPr/>
        </p:nvSpPr>
        <p:spPr bwMode="auto">
          <a:xfrm>
            <a:off x="677863" y="5060950"/>
            <a:ext cx="90011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a:extLst>
              <a:ext uri="{FF2B5EF4-FFF2-40B4-BE49-F238E27FC236}">
                <a16:creationId xmlns:a16="http://schemas.microsoft.com/office/drawing/2014/main" id="{557ECBD1-B65F-43E2-B251-CF52C09369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3B1AAA6C-9568-4608-8A9E-7B7022677872}" type="slidenum">
              <a:rPr lang="en-US" altLang="en-US" sz="1400"/>
              <a:pPr/>
              <a:t>6</a:t>
            </a:fld>
            <a:endParaRPr lang="en-US" altLang="en-US" sz="1400"/>
          </a:p>
        </p:txBody>
      </p:sp>
      <p:sp>
        <p:nvSpPr>
          <p:cNvPr id="38914" name="Rectangle 2">
            <a:extLst>
              <a:ext uri="{FF2B5EF4-FFF2-40B4-BE49-F238E27FC236}">
                <a16:creationId xmlns:a16="http://schemas.microsoft.com/office/drawing/2014/main" id="{B314E7D3-8BC2-4A5C-B4C4-B96AE80580C1}"/>
              </a:ext>
            </a:extLst>
          </p:cNvPr>
          <p:cNvSpPr>
            <a:spLocks noGrp="1" noChangeArrowheads="1"/>
          </p:cNvSpPr>
          <p:nvPr>
            <p:ph type="title" idx="4294967295"/>
          </p:nvPr>
        </p:nvSpPr>
        <p:spPr>
          <a:xfrm>
            <a:off x="703263" y="323850"/>
            <a:ext cx="7772400" cy="1143000"/>
          </a:xfrm>
        </p:spPr>
        <p:txBody>
          <a:bodyPr/>
          <a:lstStyle/>
          <a:p>
            <a:r>
              <a:rPr lang="en-US" altLang="en-US"/>
              <a:t>Calculation of Seismic Coefficient</a:t>
            </a:r>
          </a:p>
        </p:txBody>
      </p:sp>
      <p:graphicFrame>
        <p:nvGraphicFramePr>
          <p:cNvPr id="38915" name="Object 3">
            <a:extLst>
              <a:ext uri="{FF2B5EF4-FFF2-40B4-BE49-F238E27FC236}">
                <a16:creationId xmlns:a16="http://schemas.microsoft.com/office/drawing/2014/main" id="{3DF905DC-CB29-4BD8-BD9D-76BDD2C61186}"/>
              </a:ext>
            </a:extLst>
          </p:cNvPr>
          <p:cNvGraphicFramePr>
            <a:graphicFrameLocks noGrp="1" noChangeAspect="1"/>
          </p:cNvGraphicFramePr>
          <p:nvPr>
            <p:ph sz="half" idx="4294967295"/>
          </p:nvPr>
        </p:nvGraphicFramePr>
        <p:xfrm>
          <a:off x="1630363" y="3517900"/>
          <a:ext cx="787400" cy="517525"/>
        </p:xfrm>
        <a:graphic>
          <a:graphicData uri="http://schemas.openxmlformats.org/presentationml/2006/ole">
            <mc:AlternateContent xmlns:mc="http://schemas.openxmlformats.org/markup-compatibility/2006">
              <mc:Choice xmlns:v="urn:schemas-microsoft-com:vml" Requires="v">
                <p:oleObj spid="_x0000_s38959" name="Equation" r:id="rId3" imgW="317362" imgH="228501" progId="Equation.DSMT4">
                  <p:embed/>
                </p:oleObj>
              </mc:Choice>
              <mc:Fallback>
                <p:oleObj name="Equation" r:id="rId3" imgW="317362" imgH="228501"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363" y="3517900"/>
                        <a:ext cx="7874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6" name="Object 4">
            <a:extLst>
              <a:ext uri="{FF2B5EF4-FFF2-40B4-BE49-F238E27FC236}">
                <a16:creationId xmlns:a16="http://schemas.microsoft.com/office/drawing/2014/main" id="{E1016735-17FF-4C3A-9086-4E0672A6960C}"/>
              </a:ext>
            </a:extLst>
          </p:cNvPr>
          <p:cNvGraphicFramePr>
            <a:graphicFrameLocks noGrp="1" noChangeAspect="1"/>
          </p:cNvGraphicFramePr>
          <p:nvPr>
            <p:ph sz="quarter" idx="4294967295"/>
          </p:nvPr>
        </p:nvGraphicFramePr>
        <p:xfrm>
          <a:off x="3103563" y="1906588"/>
          <a:ext cx="2898775" cy="1316037"/>
        </p:xfrm>
        <a:graphic>
          <a:graphicData uri="http://schemas.openxmlformats.org/presentationml/2006/ole">
            <mc:AlternateContent xmlns:mc="http://schemas.openxmlformats.org/markup-compatibility/2006">
              <mc:Choice xmlns:v="urn:schemas-microsoft-com:vml" Requires="v">
                <p:oleObj spid="_x0000_s38960" name="Equation" r:id="rId5" imgW="787058" imgH="393529" progId="Equation.DSMT4">
                  <p:embed/>
                </p:oleObj>
              </mc:Choice>
              <mc:Fallback>
                <p:oleObj name="Equation" r:id="rId5" imgW="787058" imgH="393529"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3563" y="1906588"/>
                        <a:ext cx="2898775"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17" name="Text Box 5">
            <a:extLst>
              <a:ext uri="{FF2B5EF4-FFF2-40B4-BE49-F238E27FC236}">
                <a16:creationId xmlns:a16="http://schemas.microsoft.com/office/drawing/2014/main" id="{5C19D4AF-5086-46A5-99AD-F9B226B4461D}"/>
              </a:ext>
            </a:extLst>
          </p:cNvPr>
          <p:cNvSpPr txBox="1">
            <a:spLocks noChangeArrowheads="1"/>
          </p:cNvSpPr>
          <p:nvPr/>
        </p:nvSpPr>
        <p:spPr bwMode="auto">
          <a:xfrm>
            <a:off x="2546350" y="3606800"/>
            <a:ext cx="5195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2000">
                <a:latin typeface="Arial" panose="020B0604020202020204" pitchFamily="34" charset="0"/>
              </a:rPr>
              <a:t>Effective Peak Velocity-Related Acceleration</a:t>
            </a:r>
          </a:p>
        </p:txBody>
      </p:sp>
      <p:graphicFrame>
        <p:nvGraphicFramePr>
          <p:cNvPr id="38918" name="Object 6">
            <a:extLst>
              <a:ext uri="{FF2B5EF4-FFF2-40B4-BE49-F238E27FC236}">
                <a16:creationId xmlns:a16="http://schemas.microsoft.com/office/drawing/2014/main" id="{F0252684-D37C-4634-8CAA-1EDC02D533FE}"/>
              </a:ext>
            </a:extLst>
          </p:cNvPr>
          <p:cNvGraphicFramePr>
            <a:graphicFrameLocks noChangeAspect="1"/>
          </p:cNvGraphicFramePr>
          <p:nvPr/>
        </p:nvGraphicFramePr>
        <p:xfrm>
          <a:off x="1693863" y="4289425"/>
          <a:ext cx="661987" cy="409575"/>
        </p:xfrm>
        <a:graphic>
          <a:graphicData uri="http://schemas.openxmlformats.org/presentationml/2006/ole">
            <mc:AlternateContent xmlns:mc="http://schemas.openxmlformats.org/markup-compatibility/2006">
              <mc:Choice xmlns:v="urn:schemas-microsoft-com:vml" Requires="v">
                <p:oleObj spid="_x0000_s38961" name="Equation" r:id="rId7" imgW="266353" imgH="164885" progId="Equation.DSMT4">
                  <p:embed/>
                </p:oleObj>
              </mc:Choice>
              <mc:Fallback>
                <p:oleObj name="Equation" r:id="rId7" imgW="266353" imgH="164885"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863" y="4289425"/>
                        <a:ext cx="661987"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9" name="Object 7">
            <a:extLst>
              <a:ext uri="{FF2B5EF4-FFF2-40B4-BE49-F238E27FC236}">
                <a16:creationId xmlns:a16="http://schemas.microsoft.com/office/drawing/2014/main" id="{31F1DAB8-4AE1-4D9A-B6BE-E9ED3B109BD6}"/>
              </a:ext>
            </a:extLst>
          </p:cNvPr>
          <p:cNvGraphicFramePr>
            <a:graphicFrameLocks noChangeAspect="1"/>
          </p:cNvGraphicFramePr>
          <p:nvPr/>
        </p:nvGraphicFramePr>
        <p:xfrm>
          <a:off x="1693863" y="4979988"/>
          <a:ext cx="661987" cy="409575"/>
        </p:xfrm>
        <a:graphic>
          <a:graphicData uri="http://schemas.openxmlformats.org/presentationml/2006/ole">
            <mc:AlternateContent xmlns:mc="http://schemas.openxmlformats.org/markup-compatibility/2006">
              <mc:Choice xmlns:v="urn:schemas-microsoft-com:vml" Requires="v">
                <p:oleObj spid="_x0000_s38962" name="Equation" r:id="rId9" imgW="266353" imgH="164885" progId="Equation.DSMT4">
                  <p:embed/>
                </p:oleObj>
              </mc:Choice>
              <mc:Fallback>
                <p:oleObj name="Equation" r:id="rId9" imgW="266353" imgH="164885"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3863" y="4979988"/>
                        <a:ext cx="661987"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20" name="Object 8">
            <a:extLst>
              <a:ext uri="{FF2B5EF4-FFF2-40B4-BE49-F238E27FC236}">
                <a16:creationId xmlns:a16="http://schemas.microsoft.com/office/drawing/2014/main" id="{306230ED-60BB-4A20-AF7C-26677FDECAFD}"/>
              </a:ext>
            </a:extLst>
          </p:cNvPr>
          <p:cNvGraphicFramePr>
            <a:graphicFrameLocks noChangeAspect="1"/>
          </p:cNvGraphicFramePr>
          <p:nvPr/>
        </p:nvGraphicFramePr>
        <p:xfrm>
          <a:off x="1693863" y="5654675"/>
          <a:ext cx="630237" cy="441325"/>
        </p:xfrm>
        <a:graphic>
          <a:graphicData uri="http://schemas.openxmlformats.org/presentationml/2006/ole">
            <mc:AlternateContent xmlns:mc="http://schemas.openxmlformats.org/markup-compatibility/2006">
              <mc:Choice xmlns:v="urn:schemas-microsoft-com:vml" Requires="v">
                <p:oleObj spid="_x0000_s38963" name="Equation" r:id="rId11" imgW="253670" imgH="177569" progId="Equation.DSMT4">
                  <p:embed/>
                </p:oleObj>
              </mc:Choice>
              <mc:Fallback>
                <p:oleObj name="Equation" r:id="rId11" imgW="253670" imgH="177569"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3863" y="5654675"/>
                        <a:ext cx="630237"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21" name="Text Box 9">
            <a:extLst>
              <a:ext uri="{FF2B5EF4-FFF2-40B4-BE49-F238E27FC236}">
                <a16:creationId xmlns:a16="http://schemas.microsoft.com/office/drawing/2014/main" id="{CFFDBCB8-62AF-4168-B644-98471E36414A}"/>
              </a:ext>
            </a:extLst>
          </p:cNvPr>
          <p:cNvSpPr txBox="1">
            <a:spLocks noChangeArrowheads="1"/>
          </p:cNvSpPr>
          <p:nvPr/>
        </p:nvSpPr>
        <p:spPr bwMode="auto">
          <a:xfrm>
            <a:off x="2533650" y="4279900"/>
            <a:ext cx="405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2000">
                <a:latin typeface="Arial" panose="020B0604020202020204" pitchFamily="34" charset="0"/>
              </a:rPr>
              <a:t>The Response Modification Factor</a:t>
            </a:r>
          </a:p>
        </p:txBody>
      </p:sp>
      <p:sp>
        <p:nvSpPr>
          <p:cNvPr id="38922" name="Text Box 10">
            <a:extLst>
              <a:ext uri="{FF2B5EF4-FFF2-40B4-BE49-F238E27FC236}">
                <a16:creationId xmlns:a16="http://schemas.microsoft.com/office/drawing/2014/main" id="{655EBF05-9F39-4A67-9DE4-EF31C20A1A67}"/>
              </a:ext>
            </a:extLst>
          </p:cNvPr>
          <p:cNvSpPr txBox="1">
            <a:spLocks noChangeArrowheads="1"/>
          </p:cNvSpPr>
          <p:nvPr/>
        </p:nvSpPr>
        <p:spPr bwMode="auto">
          <a:xfrm>
            <a:off x="2533650" y="4954588"/>
            <a:ext cx="4659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2000">
                <a:latin typeface="Arial" panose="020B0604020202020204" pitchFamily="34" charset="0"/>
              </a:rPr>
              <a:t>The Fundamental Period of the Building</a:t>
            </a:r>
          </a:p>
        </p:txBody>
      </p:sp>
      <p:sp>
        <p:nvSpPr>
          <p:cNvPr id="38923" name="Text Box 11">
            <a:extLst>
              <a:ext uri="{FF2B5EF4-FFF2-40B4-BE49-F238E27FC236}">
                <a16:creationId xmlns:a16="http://schemas.microsoft.com/office/drawing/2014/main" id="{BBFBE600-AF91-41BA-8FB6-62DE72A2B24B}"/>
              </a:ext>
            </a:extLst>
          </p:cNvPr>
          <p:cNvSpPr txBox="1">
            <a:spLocks noChangeArrowheads="1"/>
          </p:cNvSpPr>
          <p:nvPr/>
        </p:nvSpPr>
        <p:spPr bwMode="auto">
          <a:xfrm>
            <a:off x="2533650" y="5629275"/>
            <a:ext cx="4360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2000">
                <a:latin typeface="Arial" panose="020B0604020202020204" pitchFamily="34" charset="0"/>
              </a:rPr>
              <a:t>Soil Profile Characteristics of the Site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4">
            <a:extLst>
              <a:ext uri="{FF2B5EF4-FFF2-40B4-BE49-F238E27FC236}">
                <a16:creationId xmlns:a16="http://schemas.microsoft.com/office/drawing/2014/main" id="{C0E455A8-ACF5-4C3D-9112-7D1733B943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F2376AD0-41EB-401A-A9D1-94504C3ED46F}" type="slidenum">
              <a:rPr lang="en-US" altLang="en-US" sz="1400"/>
              <a:pPr/>
              <a:t>60</a:t>
            </a:fld>
            <a:endParaRPr lang="en-US" altLang="en-US" sz="1400"/>
          </a:p>
        </p:txBody>
      </p:sp>
      <p:sp>
        <p:nvSpPr>
          <p:cNvPr id="110594" name="Rectangle 2">
            <a:extLst>
              <a:ext uri="{FF2B5EF4-FFF2-40B4-BE49-F238E27FC236}">
                <a16:creationId xmlns:a16="http://schemas.microsoft.com/office/drawing/2014/main" id="{CD80E519-9DE5-4A78-8C04-B75120D4815C}"/>
              </a:ext>
            </a:extLst>
          </p:cNvPr>
          <p:cNvSpPr>
            <a:spLocks noGrp="1" noChangeArrowheads="1"/>
          </p:cNvSpPr>
          <p:nvPr>
            <p:ph type="title"/>
          </p:nvPr>
        </p:nvSpPr>
        <p:spPr>
          <a:xfrm>
            <a:off x="838200" y="342900"/>
            <a:ext cx="7772400" cy="242888"/>
          </a:xfrm>
        </p:spPr>
        <p:txBody>
          <a:bodyPr/>
          <a:lstStyle/>
          <a:p>
            <a:r>
              <a:rPr lang="en-US" altLang="en-US" sz="1600"/>
              <a:t>Characteristic Sources: Fictitious faults of NMSZ, M=8.0</a:t>
            </a:r>
          </a:p>
        </p:txBody>
      </p:sp>
      <p:sp>
        <p:nvSpPr>
          <p:cNvPr id="110595" name="Rectangle 3">
            <a:extLst>
              <a:ext uri="{FF2B5EF4-FFF2-40B4-BE49-F238E27FC236}">
                <a16:creationId xmlns:a16="http://schemas.microsoft.com/office/drawing/2014/main" id="{CC554808-2F0E-48AB-A036-FCFB4302DE79}"/>
              </a:ext>
            </a:extLst>
          </p:cNvPr>
          <p:cNvSpPr>
            <a:spLocks noChangeArrowheads="1"/>
          </p:cNvSpPr>
          <p:nvPr/>
        </p:nvSpPr>
        <p:spPr bwMode="auto">
          <a:xfrm>
            <a:off x="1900238"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10596" name="Rectangle 4">
            <a:extLst>
              <a:ext uri="{FF2B5EF4-FFF2-40B4-BE49-F238E27FC236}">
                <a16:creationId xmlns:a16="http://schemas.microsoft.com/office/drawing/2014/main" id="{9F8CD825-AE1B-495B-B846-3103C8D131F8}"/>
              </a:ext>
            </a:extLst>
          </p:cNvPr>
          <p:cNvSpPr>
            <a:spLocks noChangeArrowheads="1"/>
          </p:cNvSpPr>
          <p:nvPr/>
        </p:nvSpPr>
        <p:spPr bwMode="auto">
          <a:xfrm>
            <a:off x="1971675" y="509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10597" name="Picture 5">
            <a:extLst>
              <a:ext uri="{FF2B5EF4-FFF2-40B4-BE49-F238E27FC236}">
                <a16:creationId xmlns:a16="http://schemas.microsoft.com/office/drawing/2014/main" id="{DBA5AEB7-3F15-40A4-A2E4-10AC6DBA2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974"/>
          <a:stretch>
            <a:fillRect/>
          </a:stretch>
        </p:blipFill>
        <p:spPr bwMode="auto">
          <a:xfrm>
            <a:off x="1971675" y="509588"/>
            <a:ext cx="520065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Slide Number Placeholder 5">
            <a:extLst>
              <a:ext uri="{FF2B5EF4-FFF2-40B4-BE49-F238E27FC236}">
                <a16:creationId xmlns:a16="http://schemas.microsoft.com/office/drawing/2014/main" id="{6F5F5B63-2320-4265-B895-0C7B76EC9F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0873BFBF-B9B5-48D1-9E51-FC6A7471069F}" type="slidenum">
              <a:rPr lang="en-US" altLang="en-US" sz="1400"/>
              <a:pPr/>
              <a:t>61</a:t>
            </a:fld>
            <a:endParaRPr lang="en-US" altLang="en-US" sz="1400"/>
          </a:p>
        </p:txBody>
      </p:sp>
      <p:sp>
        <p:nvSpPr>
          <p:cNvPr id="111618" name="Rectangle 2">
            <a:extLst>
              <a:ext uri="{FF2B5EF4-FFF2-40B4-BE49-F238E27FC236}">
                <a16:creationId xmlns:a16="http://schemas.microsoft.com/office/drawing/2014/main" id="{DA53C679-F630-42B4-B86B-CEDDB9675568}"/>
              </a:ext>
            </a:extLst>
          </p:cNvPr>
          <p:cNvSpPr>
            <a:spLocks noGrp="1" noChangeArrowheads="1"/>
          </p:cNvSpPr>
          <p:nvPr>
            <p:ph type="title"/>
          </p:nvPr>
        </p:nvSpPr>
        <p:spPr>
          <a:noFill/>
        </p:spPr>
        <p:txBody>
          <a:bodyPr/>
          <a:lstStyle/>
          <a:p>
            <a:r>
              <a:rPr lang="en-US" altLang="en-US"/>
              <a:t>Annual Frequency of Occurrence</a:t>
            </a:r>
          </a:p>
        </p:txBody>
      </p:sp>
      <p:sp>
        <p:nvSpPr>
          <p:cNvPr id="111619" name="Line 3">
            <a:extLst>
              <a:ext uri="{FF2B5EF4-FFF2-40B4-BE49-F238E27FC236}">
                <a16:creationId xmlns:a16="http://schemas.microsoft.com/office/drawing/2014/main" id="{997474FA-1505-49D8-9D21-B3BD4F0A64E3}"/>
              </a:ext>
            </a:extLst>
          </p:cNvPr>
          <p:cNvSpPr>
            <a:spLocks noChangeShapeType="1"/>
          </p:cNvSpPr>
          <p:nvPr/>
        </p:nvSpPr>
        <p:spPr bwMode="auto">
          <a:xfrm>
            <a:off x="6461125" y="5578475"/>
            <a:ext cx="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111620" name="Picture 4" descr="Image1">
            <a:extLst>
              <a:ext uri="{FF2B5EF4-FFF2-40B4-BE49-F238E27FC236}">
                <a16:creationId xmlns:a16="http://schemas.microsoft.com/office/drawing/2014/main" id="{5B7162D8-0B28-4AF8-8985-F9C28D84C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0" t="5298" r="5980" b="2827"/>
          <a:stretch>
            <a:fillRect/>
          </a:stretch>
        </p:blipFill>
        <p:spPr bwMode="auto">
          <a:xfrm>
            <a:off x="1530350" y="1666875"/>
            <a:ext cx="6027738"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29" name="Line 5">
            <a:extLst>
              <a:ext uri="{FF2B5EF4-FFF2-40B4-BE49-F238E27FC236}">
                <a16:creationId xmlns:a16="http://schemas.microsoft.com/office/drawing/2014/main" id="{B4C32E11-5950-4300-9EDC-8FF92A4772DD}"/>
              </a:ext>
            </a:extLst>
          </p:cNvPr>
          <p:cNvSpPr>
            <a:spLocks noChangeShapeType="1"/>
          </p:cNvSpPr>
          <p:nvPr/>
        </p:nvSpPr>
        <p:spPr bwMode="auto">
          <a:xfrm flipV="1">
            <a:off x="1577975" y="4238625"/>
            <a:ext cx="5208588" cy="6350"/>
          </a:xfrm>
          <a:prstGeom prst="line">
            <a:avLst/>
          </a:prstGeom>
          <a:noFill/>
          <a:ln w="57150" cap="sq">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5030" name="Line 6">
            <a:extLst>
              <a:ext uri="{FF2B5EF4-FFF2-40B4-BE49-F238E27FC236}">
                <a16:creationId xmlns:a16="http://schemas.microsoft.com/office/drawing/2014/main" id="{0174940B-69AB-4686-BB58-6C4AD756543E}"/>
              </a:ext>
            </a:extLst>
          </p:cNvPr>
          <p:cNvSpPr>
            <a:spLocks noChangeShapeType="1"/>
          </p:cNvSpPr>
          <p:nvPr/>
        </p:nvSpPr>
        <p:spPr bwMode="auto">
          <a:xfrm flipV="1">
            <a:off x="1590675" y="4884738"/>
            <a:ext cx="5207000" cy="6350"/>
          </a:xfrm>
          <a:prstGeom prst="line">
            <a:avLst/>
          </a:prstGeom>
          <a:noFill/>
          <a:ln w="57150" cap="sq">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5029"/>
                                        </p:tgtEl>
                                        <p:attrNameLst>
                                          <p:attrName>style.visibility</p:attrName>
                                        </p:attrNameLst>
                                      </p:cBhvr>
                                      <p:to>
                                        <p:strVal val="visible"/>
                                      </p:to>
                                    </p:set>
                                    <p:anim calcmode="lin" valueType="num">
                                      <p:cBhvr additive="base">
                                        <p:cTn id="7" dur="500" fill="hold"/>
                                        <p:tgtEl>
                                          <p:spTgt spid="385029"/>
                                        </p:tgtEl>
                                        <p:attrNameLst>
                                          <p:attrName>ppt_x</p:attrName>
                                        </p:attrNameLst>
                                      </p:cBhvr>
                                      <p:tavLst>
                                        <p:tav tm="0">
                                          <p:val>
                                            <p:strVal val="0-#ppt_w/2"/>
                                          </p:val>
                                        </p:tav>
                                        <p:tav tm="100000">
                                          <p:val>
                                            <p:strVal val="#ppt_x"/>
                                          </p:val>
                                        </p:tav>
                                      </p:tavLst>
                                    </p:anim>
                                    <p:anim calcmode="lin" valueType="num">
                                      <p:cBhvr additive="base">
                                        <p:cTn id="8" dur="500" fill="hold"/>
                                        <p:tgtEl>
                                          <p:spTgt spid="3850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85030"/>
                                        </p:tgtEl>
                                        <p:attrNameLst>
                                          <p:attrName>style.visibility</p:attrName>
                                        </p:attrNameLst>
                                      </p:cBhvr>
                                      <p:to>
                                        <p:strVal val="visible"/>
                                      </p:to>
                                    </p:set>
                                    <p:anim calcmode="lin" valueType="num">
                                      <p:cBhvr additive="base">
                                        <p:cTn id="13" dur="500" fill="hold"/>
                                        <p:tgtEl>
                                          <p:spTgt spid="385030"/>
                                        </p:tgtEl>
                                        <p:attrNameLst>
                                          <p:attrName>ppt_x</p:attrName>
                                        </p:attrNameLst>
                                      </p:cBhvr>
                                      <p:tavLst>
                                        <p:tav tm="0">
                                          <p:val>
                                            <p:strVal val="0-#ppt_w/2"/>
                                          </p:val>
                                        </p:tav>
                                        <p:tav tm="100000">
                                          <p:val>
                                            <p:strVal val="#ppt_x"/>
                                          </p:val>
                                        </p:tav>
                                      </p:tavLst>
                                    </p:anim>
                                    <p:anim calcmode="lin" valueType="num">
                                      <p:cBhvr additive="base">
                                        <p:cTn id="14" dur="500" fill="hold"/>
                                        <p:tgtEl>
                                          <p:spTgt spid="385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5">
            <a:extLst>
              <a:ext uri="{FF2B5EF4-FFF2-40B4-BE49-F238E27FC236}">
                <a16:creationId xmlns:a16="http://schemas.microsoft.com/office/drawing/2014/main" id="{7285214F-8F1A-4BF2-8BAC-9931BE2D97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4E05A9B7-99A8-4248-9861-B0F49F7F71AF}" type="slidenum">
              <a:rPr lang="en-US" altLang="en-US" sz="1400"/>
              <a:pPr/>
              <a:t>62</a:t>
            </a:fld>
            <a:endParaRPr lang="en-US" altLang="en-US" sz="1400"/>
          </a:p>
        </p:txBody>
      </p:sp>
      <p:sp>
        <p:nvSpPr>
          <p:cNvPr id="112642" name="Rectangle 2">
            <a:extLst>
              <a:ext uri="{FF2B5EF4-FFF2-40B4-BE49-F238E27FC236}">
                <a16:creationId xmlns:a16="http://schemas.microsoft.com/office/drawing/2014/main" id="{6B9E5867-5E46-473C-93EB-9A10FC5B5763}"/>
              </a:ext>
            </a:extLst>
          </p:cNvPr>
          <p:cNvSpPr>
            <a:spLocks noGrp="1" noChangeArrowheads="1"/>
          </p:cNvSpPr>
          <p:nvPr>
            <p:ph type="title"/>
          </p:nvPr>
        </p:nvSpPr>
        <p:spPr/>
        <p:txBody>
          <a:bodyPr/>
          <a:lstStyle/>
          <a:p>
            <a:r>
              <a:rPr lang="en-US" altLang="en-US"/>
              <a:t>Reduction Limitation</a:t>
            </a:r>
          </a:p>
        </p:txBody>
      </p:sp>
      <p:grpSp>
        <p:nvGrpSpPr>
          <p:cNvPr id="112643" name="Group 3">
            <a:extLst>
              <a:ext uri="{FF2B5EF4-FFF2-40B4-BE49-F238E27FC236}">
                <a16:creationId xmlns:a16="http://schemas.microsoft.com/office/drawing/2014/main" id="{1976DDE1-A91E-4501-BB77-2D18687F3DD9}"/>
              </a:ext>
            </a:extLst>
          </p:cNvPr>
          <p:cNvGrpSpPr>
            <a:grpSpLocks/>
          </p:cNvGrpSpPr>
          <p:nvPr/>
        </p:nvGrpSpPr>
        <p:grpSpPr bwMode="auto">
          <a:xfrm>
            <a:off x="1752600" y="2151063"/>
            <a:ext cx="5353050" cy="3475037"/>
            <a:chOff x="1273" y="1350"/>
            <a:chExt cx="2970" cy="1613"/>
          </a:xfrm>
        </p:grpSpPr>
        <p:pic>
          <p:nvPicPr>
            <p:cNvPr id="112645" name="Picture 4" descr="1615_2_2">
              <a:extLst>
                <a:ext uri="{FF2B5EF4-FFF2-40B4-BE49-F238E27FC236}">
                  <a16:creationId xmlns:a16="http://schemas.microsoft.com/office/drawing/2014/main" id="{51AADC26-DD77-48DA-A541-53F22368F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51" r="52643"/>
            <a:stretch>
              <a:fillRect/>
            </a:stretch>
          </p:blipFill>
          <p:spPr bwMode="auto">
            <a:xfrm>
              <a:off x="1305" y="1350"/>
              <a:ext cx="2938"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5" descr="1615_2_5">
              <a:extLst>
                <a:ext uri="{FF2B5EF4-FFF2-40B4-BE49-F238E27FC236}">
                  <a16:creationId xmlns:a16="http://schemas.microsoft.com/office/drawing/2014/main" id="{4ADAA194-EE65-4A08-A6EC-DC9A4AB0C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7130"/>
            <a:stretch>
              <a:fillRect/>
            </a:stretch>
          </p:blipFill>
          <p:spPr bwMode="auto">
            <a:xfrm>
              <a:off x="1273" y="2410"/>
              <a:ext cx="296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44" name="Line 6">
            <a:extLst>
              <a:ext uri="{FF2B5EF4-FFF2-40B4-BE49-F238E27FC236}">
                <a16:creationId xmlns:a16="http://schemas.microsoft.com/office/drawing/2014/main" id="{9BD09307-51F6-48C1-9C70-5529E454C25F}"/>
              </a:ext>
            </a:extLst>
          </p:cNvPr>
          <p:cNvSpPr>
            <a:spLocks noChangeShapeType="1"/>
          </p:cNvSpPr>
          <p:nvPr/>
        </p:nvSpPr>
        <p:spPr bwMode="auto">
          <a:xfrm flipV="1">
            <a:off x="2312988" y="4972050"/>
            <a:ext cx="4748212" cy="793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5" name="Slide Number Placeholder 5">
            <a:extLst>
              <a:ext uri="{FF2B5EF4-FFF2-40B4-BE49-F238E27FC236}">
                <a16:creationId xmlns:a16="http://schemas.microsoft.com/office/drawing/2014/main" id="{18190221-2358-4B4A-89A8-26AC9077B5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7E41B6C2-B460-40FF-8090-CF6FD8526AF7}" type="slidenum">
              <a:rPr lang="en-US" altLang="en-US" sz="1400"/>
              <a:pPr/>
              <a:t>63</a:t>
            </a:fld>
            <a:endParaRPr lang="en-US" altLang="en-US" sz="1400"/>
          </a:p>
        </p:txBody>
      </p:sp>
      <p:sp>
        <p:nvSpPr>
          <p:cNvPr id="113666" name="Rectangle 2">
            <a:extLst>
              <a:ext uri="{FF2B5EF4-FFF2-40B4-BE49-F238E27FC236}">
                <a16:creationId xmlns:a16="http://schemas.microsoft.com/office/drawing/2014/main" id="{2F593A00-13FB-40FF-B7C0-97452157A35C}"/>
              </a:ext>
            </a:extLst>
          </p:cNvPr>
          <p:cNvSpPr>
            <a:spLocks noGrp="1" noChangeArrowheads="1"/>
          </p:cNvSpPr>
          <p:nvPr>
            <p:ph type="title"/>
          </p:nvPr>
        </p:nvSpPr>
        <p:spPr/>
        <p:txBody>
          <a:bodyPr/>
          <a:lstStyle/>
          <a:p>
            <a:r>
              <a:rPr lang="en-US" altLang="en-US"/>
              <a:t>Design Spectral Response Coefficients</a:t>
            </a:r>
          </a:p>
        </p:txBody>
      </p:sp>
      <p:pic>
        <p:nvPicPr>
          <p:cNvPr id="113667" name="Picture 3" descr="1615_2_5">
            <a:extLst>
              <a:ext uri="{FF2B5EF4-FFF2-40B4-BE49-F238E27FC236}">
                <a16:creationId xmlns:a16="http://schemas.microsoft.com/office/drawing/2014/main" id="{1300C10E-5C18-4048-B724-2C6F8F5FB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463"/>
          <a:stretch>
            <a:fillRect/>
          </a:stretch>
        </p:blipFill>
        <p:spPr bwMode="auto">
          <a:xfrm>
            <a:off x="1884363" y="1981200"/>
            <a:ext cx="538638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6">
            <a:extLst>
              <a:ext uri="{FF2B5EF4-FFF2-40B4-BE49-F238E27FC236}">
                <a16:creationId xmlns:a16="http://schemas.microsoft.com/office/drawing/2014/main" id="{744FD159-885D-47A0-B9D0-5E5DC92AF2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08486776-1539-4694-892D-A7F958096B25}" type="slidenum">
              <a:rPr lang="en-US" altLang="en-US" sz="1400"/>
              <a:pPr/>
              <a:t>64</a:t>
            </a:fld>
            <a:endParaRPr lang="en-US" altLang="en-US" sz="1400"/>
          </a:p>
        </p:txBody>
      </p:sp>
      <p:sp>
        <p:nvSpPr>
          <p:cNvPr id="119810" name="Rectangle 2">
            <a:extLst>
              <a:ext uri="{FF2B5EF4-FFF2-40B4-BE49-F238E27FC236}">
                <a16:creationId xmlns:a16="http://schemas.microsoft.com/office/drawing/2014/main" id="{B7197C11-EFAD-4659-8BC6-9DBE80D8CB0D}"/>
              </a:ext>
            </a:extLst>
          </p:cNvPr>
          <p:cNvSpPr>
            <a:spLocks noGrp="1" noChangeArrowheads="1"/>
          </p:cNvSpPr>
          <p:nvPr>
            <p:ph type="title"/>
          </p:nvPr>
        </p:nvSpPr>
        <p:spPr/>
        <p:txBody>
          <a:bodyPr/>
          <a:lstStyle/>
          <a:p>
            <a:r>
              <a:rPr lang="en-US" altLang="en-US"/>
              <a:t>Response Spectra Based on Site Specific Procedures </a:t>
            </a:r>
            <a:r>
              <a:rPr lang="en-US" altLang="en-US" sz="1800"/>
              <a:t>Sect 3.4.3</a:t>
            </a:r>
            <a:endParaRPr lang="en-US" altLang="en-US"/>
          </a:p>
        </p:txBody>
      </p:sp>
      <p:sp>
        <p:nvSpPr>
          <p:cNvPr id="119811" name="Rectangle 3">
            <a:extLst>
              <a:ext uri="{FF2B5EF4-FFF2-40B4-BE49-F238E27FC236}">
                <a16:creationId xmlns:a16="http://schemas.microsoft.com/office/drawing/2014/main" id="{1487D1A6-EDAD-4688-B080-D7EB8EFFF0BB}"/>
              </a:ext>
            </a:extLst>
          </p:cNvPr>
          <p:cNvSpPr>
            <a:spLocks noGrp="1" noChangeArrowheads="1"/>
          </p:cNvSpPr>
          <p:nvPr>
            <p:ph type="body" sz="half" idx="1"/>
          </p:nvPr>
        </p:nvSpPr>
        <p:spPr>
          <a:xfrm>
            <a:off x="762000" y="1981200"/>
            <a:ext cx="7391400" cy="3733800"/>
          </a:xfrm>
        </p:spPr>
        <p:txBody>
          <a:bodyPr/>
          <a:lstStyle/>
          <a:p>
            <a:r>
              <a:rPr lang="en-US" altLang="en-US" sz="2000"/>
              <a:t>A site-specific probabilistic ground motion analysis shall include the following:</a:t>
            </a:r>
          </a:p>
          <a:p>
            <a:pPr lvl="1"/>
            <a:r>
              <a:rPr lang="en-US" altLang="en-US" sz="2000"/>
              <a:t>Characterization of seismic sources and ground motion attenuation that incorporates current scientific interpretations, including uncertainties in seismic source and ground motion models and parameter values</a:t>
            </a:r>
          </a:p>
          <a:p>
            <a:pPr lvl="1"/>
            <a:r>
              <a:rPr lang="en-US" altLang="en-US" sz="2000"/>
              <a:t>Detailed documentation</a:t>
            </a:r>
          </a:p>
          <a:p>
            <a:pPr lvl="1"/>
            <a:r>
              <a:rPr lang="en-US" altLang="en-US" sz="2000"/>
              <a:t>Detailed peer review</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6">
            <a:extLst>
              <a:ext uri="{FF2B5EF4-FFF2-40B4-BE49-F238E27FC236}">
                <a16:creationId xmlns:a16="http://schemas.microsoft.com/office/drawing/2014/main" id="{0595DC81-4EA3-44E3-AAF7-A896B8FA87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9BE690C2-D054-4498-B555-02CFF6F86419}" type="slidenum">
              <a:rPr lang="en-US" altLang="en-US" sz="1400"/>
              <a:pPr/>
              <a:t>65</a:t>
            </a:fld>
            <a:endParaRPr lang="en-US" altLang="en-US" sz="1400"/>
          </a:p>
        </p:txBody>
      </p:sp>
      <p:sp>
        <p:nvSpPr>
          <p:cNvPr id="120834" name="Rectangle 2">
            <a:extLst>
              <a:ext uri="{FF2B5EF4-FFF2-40B4-BE49-F238E27FC236}">
                <a16:creationId xmlns:a16="http://schemas.microsoft.com/office/drawing/2014/main" id="{F2F8C8AB-83A9-433F-A72F-125EBC1444B0}"/>
              </a:ext>
            </a:extLst>
          </p:cNvPr>
          <p:cNvSpPr>
            <a:spLocks noGrp="1" noChangeArrowheads="1"/>
          </p:cNvSpPr>
          <p:nvPr>
            <p:ph type="title"/>
          </p:nvPr>
        </p:nvSpPr>
        <p:spPr/>
        <p:txBody>
          <a:bodyPr/>
          <a:lstStyle/>
          <a:p>
            <a:r>
              <a:rPr lang="en-US" altLang="en-US"/>
              <a:t>Site Class F</a:t>
            </a:r>
          </a:p>
        </p:txBody>
      </p:sp>
      <p:sp>
        <p:nvSpPr>
          <p:cNvPr id="120835" name="Rectangle 3">
            <a:extLst>
              <a:ext uri="{FF2B5EF4-FFF2-40B4-BE49-F238E27FC236}">
                <a16:creationId xmlns:a16="http://schemas.microsoft.com/office/drawing/2014/main" id="{B086DB52-9314-431E-8705-24D300465BC0}"/>
              </a:ext>
            </a:extLst>
          </p:cNvPr>
          <p:cNvSpPr>
            <a:spLocks noGrp="1" noChangeArrowheads="1"/>
          </p:cNvSpPr>
          <p:nvPr>
            <p:ph type="body" sz="half" idx="1"/>
          </p:nvPr>
        </p:nvSpPr>
        <p:spPr>
          <a:xfrm>
            <a:off x="914400" y="1600200"/>
            <a:ext cx="7467600" cy="4648200"/>
          </a:xfrm>
        </p:spPr>
        <p:txBody>
          <a:bodyPr/>
          <a:lstStyle/>
          <a:p>
            <a:r>
              <a:rPr lang="en-US" altLang="en-US" sz="2000"/>
              <a:t>Where analyses to determine site soil response effects are required for Site Class F soils, the influence of the local soil conditions shall be determined based on site-specific geotechnical investigation and dynamic site response analyses.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6">
            <a:extLst>
              <a:ext uri="{FF2B5EF4-FFF2-40B4-BE49-F238E27FC236}">
                <a16:creationId xmlns:a16="http://schemas.microsoft.com/office/drawing/2014/main" id="{41068EC7-FE03-433C-92ED-BA888903E5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6CA43589-FFA8-431D-A94C-13A77389DC09}" type="slidenum">
              <a:rPr lang="en-US" altLang="en-US" sz="1400"/>
              <a:pPr/>
              <a:t>66</a:t>
            </a:fld>
            <a:endParaRPr lang="en-US" altLang="en-US" sz="1400"/>
          </a:p>
        </p:txBody>
      </p:sp>
      <p:sp>
        <p:nvSpPr>
          <p:cNvPr id="121858" name="Rectangle 2">
            <a:extLst>
              <a:ext uri="{FF2B5EF4-FFF2-40B4-BE49-F238E27FC236}">
                <a16:creationId xmlns:a16="http://schemas.microsoft.com/office/drawing/2014/main" id="{D4D01FA5-02B9-4E46-8CC3-C8F1B48F4A7B}"/>
              </a:ext>
            </a:extLst>
          </p:cNvPr>
          <p:cNvSpPr>
            <a:spLocks noGrp="1" noChangeArrowheads="1"/>
          </p:cNvSpPr>
          <p:nvPr>
            <p:ph type="title"/>
          </p:nvPr>
        </p:nvSpPr>
        <p:spPr/>
        <p:txBody>
          <a:bodyPr/>
          <a:lstStyle/>
          <a:p>
            <a:r>
              <a:rPr lang="en-US" altLang="en-US"/>
              <a:t>Response Spectra Based on Site Specific Procedures </a:t>
            </a:r>
            <a:r>
              <a:rPr lang="en-US" altLang="en-US" sz="1800"/>
              <a:t>Sect 3.4.3</a:t>
            </a:r>
            <a:endParaRPr lang="en-US" altLang="en-US"/>
          </a:p>
        </p:txBody>
      </p:sp>
      <p:sp>
        <p:nvSpPr>
          <p:cNvPr id="121859" name="Rectangle 3">
            <a:extLst>
              <a:ext uri="{FF2B5EF4-FFF2-40B4-BE49-F238E27FC236}">
                <a16:creationId xmlns:a16="http://schemas.microsoft.com/office/drawing/2014/main" id="{BADF2483-67EA-4FA6-A632-D883708A7E5A}"/>
              </a:ext>
            </a:extLst>
          </p:cNvPr>
          <p:cNvSpPr>
            <a:spLocks noGrp="1" noChangeArrowheads="1"/>
          </p:cNvSpPr>
          <p:nvPr>
            <p:ph type="body" sz="half" idx="1"/>
          </p:nvPr>
        </p:nvSpPr>
        <p:spPr>
          <a:xfrm>
            <a:off x="762000" y="1981200"/>
            <a:ext cx="7391400" cy="3733800"/>
          </a:xfrm>
        </p:spPr>
        <p:txBody>
          <a:bodyPr/>
          <a:lstStyle/>
          <a:p>
            <a:r>
              <a:rPr lang="en-US" altLang="en-US" sz="2000"/>
              <a:t>For sites located within 10 km of an active fault, studies shall be considered to quantify near-fault effects on ground motions if these could significantly influence the bridge response.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6">
            <a:extLst>
              <a:ext uri="{FF2B5EF4-FFF2-40B4-BE49-F238E27FC236}">
                <a16:creationId xmlns:a16="http://schemas.microsoft.com/office/drawing/2014/main" id="{DDF43046-F1D5-4721-9843-CB153AAA38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41E7A771-513C-4492-B936-3910A3985B56}" type="slidenum">
              <a:rPr lang="en-US" altLang="en-US" sz="1400"/>
              <a:pPr/>
              <a:t>67</a:t>
            </a:fld>
            <a:endParaRPr lang="en-US" altLang="en-US" sz="1400"/>
          </a:p>
        </p:txBody>
      </p:sp>
      <p:sp>
        <p:nvSpPr>
          <p:cNvPr id="122882" name="Rectangle 2">
            <a:extLst>
              <a:ext uri="{FF2B5EF4-FFF2-40B4-BE49-F238E27FC236}">
                <a16:creationId xmlns:a16="http://schemas.microsoft.com/office/drawing/2014/main" id="{CFC84804-751F-4F76-89E6-3DD8DF55B1D4}"/>
              </a:ext>
            </a:extLst>
          </p:cNvPr>
          <p:cNvSpPr>
            <a:spLocks noGrp="1" noChangeArrowheads="1"/>
          </p:cNvSpPr>
          <p:nvPr>
            <p:ph type="title"/>
          </p:nvPr>
        </p:nvSpPr>
        <p:spPr/>
        <p:txBody>
          <a:bodyPr/>
          <a:lstStyle/>
          <a:p>
            <a:r>
              <a:rPr lang="en-US" altLang="en-US"/>
              <a:t>Response Spectra Based on Site Specific Procedures </a:t>
            </a:r>
            <a:r>
              <a:rPr lang="en-US" altLang="en-US" sz="1800"/>
              <a:t>Sect 3.4.3</a:t>
            </a:r>
            <a:endParaRPr lang="en-US" altLang="en-US"/>
          </a:p>
        </p:txBody>
      </p:sp>
      <p:sp>
        <p:nvSpPr>
          <p:cNvPr id="122883" name="Rectangle 3">
            <a:extLst>
              <a:ext uri="{FF2B5EF4-FFF2-40B4-BE49-F238E27FC236}">
                <a16:creationId xmlns:a16="http://schemas.microsoft.com/office/drawing/2014/main" id="{B2601513-D77F-4F6D-82E7-95754738AC32}"/>
              </a:ext>
            </a:extLst>
          </p:cNvPr>
          <p:cNvSpPr>
            <a:spLocks noGrp="1" noChangeArrowheads="1"/>
          </p:cNvSpPr>
          <p:nvPr>
            <p:ph type="body" sz="half" idx="1"/>
          </p:nvPr>
        </p:nvSpPr>
        <p:spPr>
          <a:xfrm>
            <a:off x="609600" y="1828800"/>
            <a:ext cx="8153400" cy="1981200"/>
          </a:xfrm>
        </p:spPr>
        <p:txBody>
          <a:bodyPr/>
          <a:lstStyle/>
          <a:p>
            <a:r>
              <a:rPr lang="en-US" altLang="en-US" sz="1800"/>
              <a:t>In cases where the 0.2 second or 1.0 second response spectral accelerations of the site-specific exceeds the response spectrum shown below, a deterministic spectrum may be utilized in regions having known active faults if the deterministic spectrum is lower than the probabilistic spectrum.</a:t>
            </a:r>
          </a:p>
          <a:p>
            <a:endParaRPr lang="en-US" altLang="en-US" sz="1800"/>
          </a:p>
        </p:txBody>
      </p:sp>
      <p:grpSp>
        <p:nvGrpSpPr>
          <p:cNvPr id="122884" name="Group 4">
            <a:extLst>
              <a:ext uri="{FF2B5EF4-FFF2-40B4-BE49-F238E27FC236}">
                <a16:creationId xmlns:a16="http://schemas.microsoft.com/office/drawing/2014/main" id="{B36F23C0-E69C-40F3-A4A8-A7ECAB01ED3A}"/>
              </a:ext>
            </a:extLst>
          </p:cNvPr>
          <p:cNvGrpSpPr>
            <a:grpSpLocks/>
          </p:cNvGrpSpPr>
          <p:nvPr/>
        </p:nvGrpSpPr>
        <p:grpSpPr bwMode="auto">
          <a:xfrm>
            <a:off x="2133600" y="3810000"/>
            <a:ext cx="4495800" cy="2871788"/>
            <a:chOff x="1440" y="1104"/>
            <a:chExt cx="2832" cy="1809"/>
          </a:xfrm>
        </p:grpSpPr>
        <p:sp>
          <p:nvSpPr>
            <p:cNvPr id="122885" name="Line 5">
              <a:extLst>
                <a:ext uri="{FF2B5EF4-FFF2-40B4-BE49-F238E27FC236}">
                  <a16:creationId xmlns:a16="http://schemas.microsoft.com/office/drawing/2014/main" id="{158EC043-7961-4145-8AA4-11FBE4C17F23}"/>
                </a:ext>
              </a:extLst>
            </p:cNvPr>
            <p:cNvSpPr>
              <a:spLocks noChangeShapeType="1"/>
            </p:cNvSpPr>
            <p:nvPr/>
          </p:nvSpPr>
          <p:spPr bwMode="auto">
            <a:xfrm>
              <a:off x="2064" y="1104"/>
              <a:ext cx="0" cy="1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886" name="Line 6">
              <a:extLst>
                <a:ext uri="{FF2B5EF4-FFF2-40B4-BE49-F238E27FC236}">
                  <a16:creationId xmlns:a16="http://schemas.microsoft.com/office/drawing/2014/main" id="{530E0757-A258-4029-A579-E295AFCC7C1B}"/>
                </a:ext>
              </a:extLst>
            </p:cNvPr>
            <p:cNvSpPr>
              <a:spLocks noChangeShapeType="1"/>
            </p:cNvSpPr>
            <p:nvPr/>
          </p:nvSpPr>
          <p:spPr bwMode="auto">
            <a:xfrm>
              <a:off x="2064" y="2592"/>
              <a:ext cx="2208"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887" name="Line 7">
              <a:extLst>
                <a:ext uri="{FF2B5EF4-FFF2-40B4-BE49-F238E27FC236}">
                  <a16:creationId xmlns:a16="http://schemas.microsoft.com/office/drawing/2014/main" id="{C7567D03-7B1B-4D5B-9F50-36AFE34B5E5D}"/>
                </a:ext>
              </a:extLst>
            </p:cNvPr>
            <p:cNvSpPr>
              <a:spLocks noChangeShapeType="1"/>
            </p:cNvSpPr>
            <p:nvPr/>
          </p:nvSpPr>
          <p:spPr bwMode="auto">
            <a:xfrm>
              <a:off x="2201" y="1440"/>
              <a:ext cx="343"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888" name="Text Box 8">
              <a:extLst>
                <a:ext uri="{FF2B5EF4-FFF2-40B4-BE49-F238E27FC236}">
                  <a16:creationId xmlns:a16="http://schemas.microsoft.com/office/drawing/2014/main" id="{572F3D2B-84DF-452E-AE07-563C2B857136}"/>
                </a:ext>
              </a:extLst>
            </p:cNvPr>
            <p:cNvSpPr txBox="1">
              <a:spLocks noChangeArrowheads="1"/>
            </p:cNvSpPr>
            <p:nvPr/>
          </p:nvSpPr>
          <p:spPr bwMode="auto">
            <a:xfrm>
              <a:off x="2954" y="2701"/>
              <a:ext cx="5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600"/>
                <a:t>Period </a:t>
              </a:r>
              <a:r>
                <a:rPr kumimoji="0" lang="en-US" altLang="en-US" sz="1600" i="1"/>
                <a:t>T</a:t>
              </a:r>
              <a:endParaRPr kumimoji="0" lang="en-US" altLang="en-US" sz="1600"/>
            </a:p>
          </p:txBody>
        </p:sp>
        <p:sp>
          <p:nvSpPr>
            <p:cNvPr id="122889" name="Text Box 9">
              <a:extLst>
                <a:ext uri="{FF2B5EF4-FFF2-40B4-BE49-F238E27FC236}">
                  <a16:creationId xmlns:a16="http://schemas.microsoft.com/office/drawing/2014/main" id="{A647992E-D3A7-48D2-80DD-A6FFCEE579DC}"/>
                </a:ext>
              </a:extLst>
            </p:cNvPr>
            <p:cNvSpPr txBox="1">
              <a:spLocks noChangeArrowheads="1"/>
            </p:cNvSpPr>
            <p:nvPr/>
          </p:nvSpPr>
          <p:spPr bwMode="auto">
            <a:xfrm rot="-5400000">
              <a:off x="703" y="1841"/>
              <a:ext cx="16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t>Spectral Response Acceleration S</a:t>
              </a:r>
              <a:r>
                <a:rPr kumimoji="0" lang="en-US" altLang="en-US" sz="1400" baseline="-25000"/>
                <a:t>a</a:t>
              </a:r>
              <a:endParaRPr kumimoji="0" lang="en-US" altLang="en-US" sz="1400"/>
            </a:p>
          </p:txBody>
        </p:sp>
        <p:sp>
          <p:nvSpPr>
            <p:cNvPr id="122890" name="Freeform 10">
              <a:extLst>
                <a:ext uri="{FF2B5EF4-FFF2-40B4-BE49-F238E27FC236}">
                  <a16:creationId xmlns:a16="http://schemas.microsoft.com/office/drawing/2014/main" id="{8E928894-D8EA-4D54-809D-FB02788A63E0}"/>
                </a:ext>
              </a:extLst>
            </p:cNvPr>
            <p:cNvSpPr>
              <a:spLocks/>
            </p:cNvSpPr>
            <p:nvPr/>
          </p:nvSpPr>
          <p:spPr bwMode="auto">
            <a:xfrm>
              <a:off x="2544" y="1440"/>
              <a:ext cx="1008" cy="624"/>
            </a:xfrm>
            <a:custGeom>
              <a:avLst/>
              <a:gdLst>
                <a:gd name="T0" fmla="*/ 0 w 384"/>
                <a:gd name="T1" fmla="*/ 0 h 480"/>
                <a:gd name="T2" fmla="*/ 378 w 384"/>
                <a:gd name="T3" fmla="*/ 374 h 480"/>
                <a:gd name="T4" fmla="*/ 1008 w 384"/>
                <a:gd name="T5" fmla="*/ 624 h 480"/>
                <a:gd name="T6" fmla="*/ 0 60000 65536"/>
                <a:gd name="T7" fmla="*/ 0 60000 65536"/>
                <a:gd name="T8" fmla="*/ 0 60000 65536"/>
                <a:gd name="T9" fmla="*/ 0 w 384"/>
                <a:gd name="T10" fmla="*/ 0 h 480"/>
                <a:gd name="T11" fmla="*/ 384 w 384"/>
                <a:gd name="T12" fmla="*/ 480 h 480"/>
              </a:gdLst>
              <a:ahLst/>
              <a:cxnLst>
                <a:cxn ang="T6">
                  <a:pos x="T0" y="T1"/>
                </a:cxn>
                <a:cxn ang="T7">
                  <a:pos x="T2" y="T3"/>
                </a:cxn>
                <a:cxn ang="T8">
                  <a:pos x="T4" y="T5"/>
                </a:cxn>
              </a:cxnLst>
              <a:rect l="T9" t="T10" r="T11" b="T12"/>
              <a:pathLst>
                <a:path w="384" h="480">
                  <a:moveTo>
                    <a:pt x="0" y="0"/>
                  </a:moveTo>
                  <a:cubicBezTo>
                    <a:pt x="40" y="104"/>
                    <a:pt x="80" y="208"/>
                    <a:pt x="144" y="288"/>
                  </a:cubicBezTo>
                  <a:cubicBezTo>
                    <a:pt x="208" y="368"/>
                    <a:pt x="272" y="432"/>
                    <a:pt x="384" y="480"/>
                  </a:cubicBezTo>
                </a:path>
              </a:pathLst>
            </a:custGeom>
            <a:noFill/>
            <a:ln w="28575" cap="sq">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2891" name="Group 11">
              <a:extLst>
                <a:ext uri="{FF2B5EF4-FFF2-40B4-BE49-F238E27FC236}">
                  <a16:creationId xmlns:a16="http://schemas.microsoft.com/office/drawing/2014/main" id="{FA47AE60-2680-4908-8900-C023858658B9}"/>
                </a:ext>
              </a:extLst>
            </p:cNvPr>
            <p:cNvGrpSpPr>
              <a:grpSpLocks/>
            </p:cNvGrpSpPr>
            <p:nvPr/>
          </p:nvGrpSpPr>
          <p:grpSpPr bwMode="auto">
            <a:xfrm>
              <a:off x="2064" y="1440"/>
              <a:ext cx="144" cy="576"/>
              <a:chOff x="2064" y="1440"/>
              <a:chExt cx="336" cy="576"/>
            </a:xfrm>
          </p:grpSpPr>
          <p:sp>
            <p:nvSpPr>
              <p:cNvPr id="122895" name="Line 12">
                <a:extLst>
                  <a:ext uri="{FF2B5EF4-FFF2-40B4-BE49-F238E27FC236}">
                    <a16:creationId xmlns:a16="http://schemas.microsoft.com/office/drawing/2014/main" id="{4C8C4F5B-15E8-4650-9641-2BEEEA14CAB5}"/>
                  </a:ext>
                </a:extLst>
              </p:cNvPr>
              <p:cNvSpPr>
                <a:spLocks noChangeShapeType="1"/>
              </p:cNvSpPr>
              <p:nvPr/>
            </p:nvSpPr>
            <p:spPr bwMode="auto">
              <a:xfrm flipV="1">
                <a:off x="2064" y="1776"/>
                <a:ext cx="144" cy="24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896" name="Line 13">
                <a:extLst>
                  <a:ext uri="{FF2B5EF4-FFF2-40B4-BE49-F238E27FC236}">
                    <a16:creationId xmlns:a16="http://schemas.microsoft.com/office/drawing/2014/main" id="{1F2DD806-4E71-45E2-9CFD-9EEBCB0DC050}"/>
                  </a:ext>
                </a:extLst>
              </p:cNvPr>
              <p:cNvSpPr>
                <a:spLocks noChangeShapeType="1"/>
              </p:cNvSpPr>
              <p:nvPr/>
            </p:nvSpPr>
            <p:spPr bwMode="auto">
              <a:xfrm flipV="1">
                <a:off x="2208" y="1440"/>
                <a:ext cx="192" cy="336"/>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22892" name="Object 14">
              <a:extLst>
                <a:ext uri="{FF2B5EF4-FFF2-40B4-BE49-F238E27FC236}">
                  <a16:creationId xmlns:a16="http://schemas.microsoft.com/office/drawing/2014/main" id="{FADBBBAC-20D9-40E9-AA08-9306928D4E59}"/>
                </a:ext>
              </a:extLst>
            </p:cNvPr>
            <p:cNvGraphicFramePr>
              <a:graphicFrameLocks noChangeAspect="1"/>
            </p:cNvGraphicFramePr>
            <p:nvPr/>
          </p:nvGraphicFramePr>
          <p:xfrm>
            <a:off x="2208" y="1200"/>
            <a:ext cx="416" cy="144"/>
          </p:xfrm>
          <a:graphic>
            <a:graphicData uri="http://schemas.openxmlformats.org/presentationml/2006/ole">
              <mc:AlternateContent xmlns:mc="http://schemas.openxmlformats.org/markup-compatibility/2006">
                <mc:Choice xmlns:v="urn:schemas-microsoft-com:vml" Requires="v">
                  <p:oleObj spid="_x0000_s122918" name="Equation" r:id="rId3" imgW="660400" imgH="228600" progId="Equation.DSMT4">
                    <p:embed/>
                  </p:oleObj>
                </mc:Choice>
                <mc:Fallback>
                  <p:oleObj name="Equation" r:id="rId3" imgW="660400" imgH="2286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1200"/>
                          <a:ext cx="41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893" name="Object 15">
              <a:extLst>
                <a:ext uri="{FF2B5EF4-FFF2-40B4-BE49-F238E27FC236}">
                  <a16:creationId xmlns:a16="http://schemas.microsoft.com/office/drawing/2014/main" id="{0DEAE55B-A353-43B4-AA73-C929EC3E0721}"/>
                </a:ext>
              </a:extLst>
            </p:cNvPr>
            <p:cNvGraphicFramePr>
              <a:graphicFrameLocks noChangeAspect="1"/>
            </p:cNvGraphicFramePr>
            <p:nvPr/>
          </p:nvGraphicFramePr>
          <p:xfrm>
            <a:off x="3060" y="1532"/>
            <a:ext cx="440" cy="248"/>
          </p:xfrm>
          <a:graphic>
            <a:graphicData uri="http://schemas.openxmlformats.org/presentationml/2006/ole">
              <mc:AlternateContent xmlns:mc="http://schemas.openxmlformats.org/markup-compatibility/2006">
                <mc:Choice xmlns:v="urn:schemas-microsoft-com:vml" Requires="v">
                  <p:oleObj spid="_x0000_s122919" name="Equation" r:id="rId5" imgW="698197" imgH="393529" progId="Equation.DSMT4">
                    <p:embed/>
                  </p:oleObj>
                </mc:Choice>
                <mc:Fallback>
                  <p:oleObj name="Equation" r:id="rId5" imgW="698197" imgH="393529"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0" y="1532"/>
                          <a:ext cx="440"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894" name="Object 16">
              <a:extLst>
                <a:ext uri="{FF2B5EF4-FFF2-40B4-BE49-F238E27FC236}">
                  <a16:creationId xmlns:a16="http://schemas.microsoft.com/office/drawing/2014/main" id="{878FBAD0-C308-45A5-B847-9F10DBDA6E6C}"/>
                </a:ext>
              </a:extLst>
            </p:cNvPr>
            <p:cNvGraphicFramePr>
              <a:graphicFrameLocks noChangeAspect="1"/>
            </p:cNvGraphicFramePr>
            <p:nvPr/>
          </p:nvGraphicFramePr>
          <p:xfrm>
            <a:off x="1628" y="1968"/>
            <a:ext cx="424" cy="144"/>
          </p:xfrm>
          <a:graphic>
            <a:graphicData uri="http://schemas.openxmlformats.org/presentationml/2006/ole">
              <mc:AlternateContent xmlns:mc="http://schemas.openxmlformats.org/markup-compatibility/2006">
                <mc:Choice xmlns:v="urn:schemas-microsoft-com:vml" Requires="v">
                  <p:oleObj spid="_x0000_s122920" name="Equation" r:id="rId7" imgW="672808" imgH="228501" progId="Equation.DSMT4">
                    <p:embed/>
                  </p:oleObj>
                </mc:Choice>
                <mc:Fallback>
                  <p:oleObj name="Equation" r:id="rId7" imgW="672808" imgH="228501"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8" y="1968"/>
                          <a:ext cx="424"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6">
            <a:extLst>
              <a:ext uri="{FF2B5EF4-FFF2-40B4-BE49-F238E27FC236}">
                <a16:creationId xmlns:a16="http://schemas.microsoft.com/office/drawing/2014/main" id="{B4891871-0B2A-4205-BA3C-61E41ED658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295D90E6-0D93-4F82-BF66-433842CE2CB1}" type="slidenum">
              <a:rPr lang="en-US" altLang="en-US" sz="1400"/>
              <a:pPr/>
              <a:t>68</a:t>
            </a:fld>
            <a:endParaRPr lang="en-US" altLang="en-US" sz="1400"/>
          </a:p>
        </p:txBody>
      </p:sp>
      <p:sp>
        <p:nvSpPr>
          <p:cNvPr id="123906" name="Rectangle 2">
            <a:extLst>
              <a:ext uri="{FF2B5EF4-FFF2-40B4-BE49-F238E27FC236}">
                <a16:creationId xmlns:a16="http://schemas.microsoft.com/office/drawing/2014/main" id="{65ECE096-0420-4927-A708-B3EA6D06AEBE}"/>
              </a:ext>
            </a:extLst>
          </p:cNvPr>
          <p:cNvSpPr>
            <a:spLocks noGrp="1" noChangeArrowheads="1"/>
          </p:cNvSpPr>
          <p:nvPr>
            <p:ph type="title"/>
          </p:nvPr>
        </p:nvSpPr>
        <p:spPr/>
        <p:txBody>
          <a:bodyPr/>
          <a:lstStyle/>
          <a:p>
            <a:r>
              <a:rPr lang="en-US" altLang="en-US"/>
              <a:t>Response Spectra Based on Site Specific Procedures </a:t>
            </a:r>
            <a:r>
              <a:rPr lang="en-US" altLang="en-US" sz="1800"/>
              <a:t>Sect 3.4.3</a:t>
            </a:r>
            <a:endParaRPr lang="en-US" altLang="en-US"/>
          </a:p>
        </p:txBody>
      </p:sp>
      <p:sp>
        <p:nvSpPr>
          <p:cNvPr id="123907" name="Rectangle 3">
            <a:extLst>
              <a:ext uri="{FF2B5EF4-FFF2-40B4-BE49-F238E27FC236}">
                <a16:creationId xmlns:a16="http://schemas.microsoft.com/office/drawing/2014/main" id="{D78A912E-7F2F-405A-A8AD-A3BA52E4F81E}"/>
              </a:ext>
            </a:extLst>
          </p:cNvPr>
          <p:cNvSpPr>
            <a:spLocks noGrp="1" noChangeArrowheads="1"/>
          </p:cNvSpPr>
          <p:nvPr>
            <p:ph type="body" sz="half" idx="1"/>
          </p:nvPr>
        </p:nvSpPr>
        <p:spPr>
          <a:xfrm>
            <a:off x="609600" y="1828800"/>
            <a:ext cx="8153400" cy="1981200"/>
          </a:xfrm>
        </p:spPr>
        <p:txBody>
          <a:bodyPr/>
          <a:lstStyle/>
          <a:p>
            <a:r>
              <a:rPr lang="en-US" altLang="en-US" sz="2000"/>
              <a:t>The deterministic spectrum shall be the envelope of the median-plus standard deviation spectra calculated for characteristic maximum magnitude earthquakes on know active faults, but shall not be lower that the spectrum shown below.</a:t>
            </a:r>
          </a:p>
          <a:p>
            <a:endParaRPr lang="en-US" altLang="en-US" sz="2000"/>
          </a:p>
        </p:txBody>
      </p:sp>
      <p:grpSp>
        <p:nvGrpSpPr>
          <p:cNvPr id="123908" name="Group 4">
            <a:extLst>
              <a:ext uri="{FF2B5EF4-FFF2-40B4-BE49-F238E27FC236}">
                <a16:creationId xmlns:a16="http://schemas.microsoft.com/office/drawing/2014/main" id="{223F00B7-43A1-4703-9413-0CE3597ABDB0}"/>
              </a:ext>
            </a:extLst>
          </p:cNvPr>
          <p:cNvGrpSpPr>
            <a:grpSpLocks/>
          </p:cNvGrpSpPr>
          <p:nvPr/>
        </p:nvGrpSpPr>
        <p:grpSpPr bwMode="auto">
          <a:xfrm>
            <a:off x="2133600" y="3810000"/>
            <a:ext cx="4495800" cy="2871788"/>
            <a:chOff x="1440" y="1104"/>
            <a:chExt cx="2832" cy="1809"/>
          </a:xfrm>
        </p:grpSpPr>
        <p:sp>
          <p:nvSpPr>
            <p:cNvPr id="123909" name="Line 5">
              <a:extLst>
                <a:ext uri="{FF2B5EF4-FFF2-40B4-BE49-F238E27FC236}">
                  <a16:creationId xmlns:a16="http://schemas.microsoft.com/office/drawing/2014/main" id="{BDB85422-8FC8-4021-92EF-7F5974542B59}"/>
                </a:ext>
              </a:extLst>
            </p:cNvPr>
            <p:cNvSpPr>
              <a:spLocks noChangeShapeType="1"/>
            </p:cNvSpPr>
            <p:nvPr/>
          </p:nvSpPr>
          <p:spPr bwMode="auto">
            <a:xfrm>
              <a:off x="2064" y="1104"/>
              <a:ext cx="0" cy="1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10" name="Line 6">
              <a:extLst>
                <a:ext uri="{FF2B5EF4-FFF2-40B4-BE49-F238E27FC236}">
                  <a16:creationId xmlns:a16="http://schemas.microsoft.com/office/drawing/2014/main" id="{3F22DAF7-409D-4FCC-AC64-51F7A8A9152E}"/>
                </a:ext>
              </a:extLst>
            </p:cNvPr>
            <p:cNvSpPr>
              <a:spLocks noChangeShapeType="1"/>
            </p:cNvSpPr>
            <p:nvPr/>
          </p:nvSpPr>
          <p:spPr bwMode="auto">
            <a:xfrm>
              <a:off x="2064" y="2592"/>
              <a:ext cx="2208"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11" name="Line 7">
              <a:extLst>
                <a:ext uri="{FF2B5EF4-FFF2-40B4-BE49-F238E27FC236}">
                  <a16:creationId xmlns:a16="http://schemas.microsoft.com/office/drawing/2014/main" id="{CBE23B33-5254-4A8B-8D5C-6E2C3A9DC3E3}"/>
                </a:ext>
              </a:extLst>
            </p:cNvPr>
            <p:cNvSpPr>
              <a:spLocks noChangeShapeType="1"/>
            </p:cNvSpPr>
            <p:nvPr/>
          </p:nvSpPr>
          <p:spPr bwMode="auto">
            <a:xfrm>
              <a:off x="2201" y="1440"/>
              <a:ext cx="343"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12" name="Text Box 8">
              <a:extLst>
                <a:ext uri="{FF2B5EF4-FFF2-40B4-BE49-F238E27FC236}">
                  <a16:creationId xmlns:a16="http://schemas.microsoft.com/office/drawing/2014/main" id="{E6D82F1C-F79A-4139-B5C3-AE08F9DB2747}"/>
                </a:ext>
              </a:extLst>
            </p:cNvPr>
            <p:cNvSpPr txBox="1">
              <a:spLocks noChangeArrowheads="1"/>
            </p:cNvSpPr>
            <p:nvPr/>
          </p:nvSpPr>
          <p:spPr bwMode="auto">
            <a:xfrm>
              <a:off x="2954" y="2701"/>
              <a:ext cx="5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kumimoji="0" lang="en-US" altLang="en-US" sz="1600"/>
                <a:t>Period </a:t>
              </a:r>
              <a:r>
                <a:rPr kumimoji="0" lang="en-US" altLang="en-US" sz="1600" i="1"/>
                <a:t>T</a:t>
              </a:r>
              <a:endParaRPr kumimoji="0" lang="en-US" altLang="en-US" sz="1600"/>
            </a:p>
          </p:txBody>
        </p:sp>
        <p:sp>
          <p:nvSpPr>
            <p:cNvPr id="123913" name="Text Box 9">
              <a:extLst>
                <a:ext uri="{FF2B5EF4-FFF2-40B4-BE49-F238E27FC236}">
                  <a16:creationId xmlns:a16="http://schemas.microsoft.com/office/drawing/2014/main" id="{020D29C0-6D0F-4D46-87C3-1C2E345E7C7D}"/>
                </a:ext>
              </a:extLst>
            </p:cNvPr>
            <p:cNvSpPr txBox="1">
              <a:spLocks noChangeArrowheads="1"/>
            </p:cNvSpPr>
            <p:nvPr/>
          </p:nvSpPr>
          <p:spPr bwMode="auto">
            <a:xfrm rot="-5400000">
              <a:off x="703" y="1841"/>
              <a:ext cx="16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400"/>
                <a:t>Spectral Response Acceleration S</a:t>
              </a:r>
              <a:r>
                <a:rPr kumimoji="0" lang="en-US" altLang="en-US" sz="1400" baseline="-25000"/>
                <a:t>a</a:t>
              </a:r>
              <a:endParaRPr kumimoji="0" lang="en-US" altLang="en-US" sz="1400"/>
            </a:p>
          </p:txBody>
        </p:sp>
        <p:sp>
          <p:nvSpPr>
            <p:cNvPr id="123914" name="Freeform 10">
              <a:extLst>
                <a:ext uri="{FF2B5EF4-FFF2-40B4-BE49-F238E27FC236}">
                  <a16:creationId xmlns:a16="http://schemas.microsoft.com/office/drawing/2014/main" id="{62825FC3-CDC7-43A9-A2DF-7F756A427C7B}"/>
                </a:ext>
              </a:extLst>
            </p:cNvPr>
            <p:cNvSpPr>
              <a:spLocks/>
            </p:cNvSpPr>
            <p:nvPr/>
          </p:nvSpPr>
          <p:spPr bwMode="auto">
            <a:xfrm>
              <a:off x="2544" y="1440"/>
              <a:ext cx="1008" cy="624"/>
            </a:xfrm>
            <a:custGeom>
              <a:avLst/>
              <a:gdLst>
                <a:gd name="T0" fmla="*/ 0 w 384"/>
                <a:gd name="T1" fmla="*/ 0 h 480"/>
                <a:gd name="T2" fmla="*/ 378 w 384"/>
                <a:gd name="T3" fmla="*/ 374 h 480"/>
                <a:gd name="T4" fmla="*/ 1008 w 384"/>
                <a:gd name="T5" fmla="*/ 624 h 480"/>
                <a:gd name="T6" fmla="*/ 0 60000 65536"/>
                <a:gd name="T7" fmla="*/ 0 60000 65536"/>
                <a:gd name="T8" fmla="*/ 0 60000 65536"/>
                <a:gd name="T9" fmla="*/ 0 w 384"/>
                <a:gd name="T10" fmla="*/ 0 h 480"/>
                <a:gd name="T11" fmla="*/ 384 w 384"/>
                <a:gd name="T12" fmla="*/ 480 h 480"/>
              </a:gdLst>
              <a:ahLst/>
              <a:cxnLst>
                <a:cxn ang="T6">
                  <a:pos x="T0" y="T1"/>
                </a:cxn>
                <a:cxn ang="T7">
                  <a:pos x="T2" y="T3"/>
                </a:cxn>
                <a:cxn ang="T8">
                  <a:pos x="T4" y="T5"/>
                </a:cxn>
              </a:cxnLst>
              <a:rect l="T9" t="T10" r="T11" b="T12"/>
              <a:pathLst>
                <a:path w="384" h="480">
                  <a:moveTo>
                    <a:pt x="0" y="0"/>
                  </a:moveTo>
                  <a:cubicBezTo>
                    <a:pt x="40" y="104"/>
                    <a:pt x="80" y="208"/>
                    <a:pt x="144" y="288"/>
                  </a:cubicBezTo>
                  <a:cubicBezTo>
                    <a:pt x="208" y="368"/>
                    <a:pt x="272" y="432"/>
                    <a:pt x="384" y="480"/>
                  </a:cubicBezTo>
                </a:path>
              </a:pathLst>
            </a:custGeom>
            <a:noFill/>
            <a:ln w="28575" cap="sq">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3915" name="Group 11">
              <a:extLst>
                <a:ext uri="{FF2B5EF4-FFF2-40B4-BE49-F238E27FC236}">
                  <a16:creationId xmlns:a16="http://schemas.microsoft.com/office/drawing/2014/main" id="{C514E817-E0C1-4042-8566-CE520852AEE7}"/>
                </a:ext>
              </a:extLst>
            </p:cNvPr>
            <p:cNvGrpSpPr>
              <a:grpSpLocks/>
            </p:cNvGrpSpPr>
            <p:nvPr/>
          </p:nvGrpSpPr>
          <p:grpSpPr bwMode="auto">
            <a:xfrm>
              <a:off x="2064" y="1440"/>
              <a:ext cx="144" cy="576"/>
              <a:chOff x="2064" y="1440"/>
              <a:chExt cx="336" cy="576"/>
            </a:xfrm>
          </p:grpSpPr>
          <p:sp>
            <p:nvSpPr>
              <p:cNvPr id="123919" name="Line 12">
                <a:extLst>
                  <a:ext uri="{FF2B5EF4-FFF2-40B4-BE49-F238E27FC236}">
                    <a16:creationId xmlns:a16="http://schemas.microsoft.com/office/drawing/2014/main" id="{38554A46-67A8-437B-81B1-16E95C02BD3F}"/>
                  </a:ext>
                </a:extLst>
              </p:cNvPr>
              <p:cNvSpPr>
                <a:spLocks noChangeShapeType="1"/>
              </p:cNvSpPr>
              <p:nvPr/>
            </p:nvSpPr>
            <p:spPr bwMode="auto">
              <a:xfrm flipV="1">
                <a:off x="2064" y="1776"/>
                <a:ext cx="144" cy="24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20" name="Line 13">
                <a:extLst>
                  <a:ext uri="{FF2B5EF4-FFF2-40B4-BE49-F238E27FC236}">
                    <a16:creationId xmlns:a16="http://schemas.microsoft.com/office/drawing/2014/main" id="{75FCA0B4-DD84-49DE-AE45-5619880DEE79}"/>
                  </a:ext>
                </a:extLst>
              </p:cNvPr>
              <p:cNvSpPr>
                <a:spLocks noChangeShapeType="1"/>
              </p:cNvSpPr>
              <p:nvPr/>
            </p:nvSpPr>
            <p:spPr bwMode="auto">
              <a:xfrm flipV="1">
                <a:off x="2208" y="1440"/>
                <a:ext cx="192" cy="336"/>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23916" name="Object 14">
              <a:extLst>
                <a:ext uri="{FF2B5EF4-FFF2-40B4-BE49-F238E27FC236}">
                  <a16:creationId xmlns:a16="http://schemas.microsoft.com/office/drawing/2014/main" id="{40DC8626-4F2E-46DB-9E82-CFCF61620DFB}"/>
                </a:ext>
              </a:extLst>
            </p:cNvPr>
            <p:cNvGraphicFramePr>
              <a:graphicFrameLocks noChangeAspect="1"/>
            </p:cNvGraphicFramePr>
            <p:nvPr/>
          </p:nvGraphicFramePr>
          <p:xfrm>
            <a:off x="2208" y="1200"/>
            <a:ext cx="416" cy="144"/>
          </p:xfrm>
          <a:graphic>
            <a:graphicData uri="http://schemas.openxmlformats.org/presentationml/2006/ole">
              <mc:AlternateContent xmlns:mc="http://schemas.openxmlformats.org/markup-compatibility/2006">
                <mc:Choice xmlns:v="urn:schemas-microsoft-com:vml" Requires="v">
                  <p:oleObj spid="_x0000_s123942" name="Equation" r:id="rId3" imgW="660400" imgH="228600" progId="Equation.DSMT4">
                    <p:embed/>
                  </p:oleObj>
                </mc:Choice>
                <mc:Fallback>
                  <p:oleObj name="Equation" r:id="rId3" imgW="660400" imgH="2286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1200"/>
                          <a:ext cx="41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3917" name="Object 15">
              <a:extLst>
                <a:ext uri="{FF2B5EF4-FFF2-40B4-BE49-F238E27FC236}">
                  <a16:creationId xmlns:a16="http://schemas.microsoft.com/office/drawing/2014/main" id="{F6B5F944-D269-437A-847E-7EC4C12E97EB}"/>
                </a:ext>
              </a:extLst>
            </p:cNvPr>
            <p:cNvGraphicFramePr>
              <a:graphicFrameLocks noChangeAspect="1"/>
            </p:cNvGraphicFramePr>
            <p:nvPr/>
          </p:nvGraphicFramePr>
          <p:xfrm>
            <a:off x="3060" y="1532"/>
            <a:ext cx="440" cy="248"/>
          </p:xfrm>
          <a:graphic>
            <a:graphicData uri="http://schemas.openxmlformats.org/presentationml/2006/ole">
              <mc:AlternateContent xmlns:mc="http://schemas.openxmlformats.org/markup-compatibility/2006">
                <mc:Choice xmlns:v="urn:schemas-microsoft-com:vml" Requires="v">
                  <p:oleObj spid="_x0000_s123943" name="Equation" r:id="rId5" imgW="698197" imgH="393529" progId="Equation.DSMT4">
                    <p:embed/>
                  </p:oleObj>
                </mc:Choice>
                <mc:Fallback>
                  <p:oleObj name="Equation" r:id="rId5" imgW="698197" imgH="393529"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0" y="1532"/>
                          <a:ext cx="440"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3918" name="Object 16">
              <a:extLst>
                <a:ext uri="{FF2B5EF4-FFF2-40B4-BE49-F238E27FC236}">
                  <a16:creationId xmlns:a16="http://schemas.microsoft.com/office/drawing/2014/main" id="{7EF8EE03-5DC9-49AA-83D0-723B60503032}"/>
                </a:ext>
              </a:extLst>
            </p:cNvPr>
            <p:cNvGraphicFramePr>
              <a:graphicFrameLocks noChangeAspect="1"/>
            </p:cNvGraphicFramePr>
            <p:nvPr/>
          </p:nvGraphicFramePr>
          <p:xfrm>
            <a:off x="1628" y="1968"/>
            <a:ext cx="424" cy="144"/>
          </p:xfrm>
          <a:graphic>
            <a:graphicData uri="http://schemas.openxmlformats.org/presentationml/2006/ole">
              <mc:AlternateContent xmlns:mc="http://schemas.openxmlformats.org/markup-compatibility/2006">
                <mc:Choice xmlns:v="urn:schemas-microsoft-com:vml" Requires="v">
                  <p:oleObj spid="_x0000_s123944" name="Equation" r:id="rId7" imgW="672808" imgH="228501" progId="Equation.DSMT4">
                    <p:embed/>
                  </p:oleObj>
                </mc:Choice>
                <mc:Fallback>
                  <p:oleObj name="Equation" r:id="rId7" imgW="672808" imgH="228501"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8" y="1968"/>
                          <a:ext cx="424"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6">
            <a:extLst>
              <a:ext uri="{FF2B5EF4-FFF2-40B4-BE49-F238E27FC236}">
                <a16:creationId xmlns:a16="http://schemas.microsoft.com/office/drawing/2014/main" id="{D47C7C15-30DF-4C21-9F3E-A6C817D426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9892598C-4092-4A36-827F-56B4AF093B5A}" type="slidenum">
              <a:rPr lang="en-US" altLang="en-US" sz="1400"/>
              <a:pPr/>
              <a:t>69</a:t>
            </a:fld>
            <a:endParaRPr lang="en-US" altLang="en-US" sz="1400"/>
          </a:p>
        </p:txBody>
      </p:sp>
      <p:sp>
        <p:nvSpPr>
          <p:cNvPr id="124930" name="Rectangle 2">
            <a:extLst>
              <a:ext uri="{FF2B5EF4-FFF2-40B4-BE49-F238E27FC236}">
                <a16:creationId xmlns:a16="http://schemas.microsoft.com/office/drawing/2014/main" id="{162C9477-13A9-460A-BE63-6CD5E39E9651}"/>
              </a:ext>
            </a:extLst>
          </p:cNvPr>
          <p:cNvSpPr>
            <a:spLocks noGrp="1" noChangeArrowheads="1"/>
          </p:cNvSpPr>
          <p:nvPr>
            <p:ph type="title"/>
          </p:nvPr>
        </p:nvSpPr>
        <p:spPr/>
        <p:txBody>
          <a:bodyPr/>
          <a:lstStyle/>
          <a:p>
            <a:r>
              <a:rPr lang="en-US" altLang="en-US"/>
              <a:t>Response Spectra Based on Site Specific Procedures </a:t>
            </a:r>
            <a:r>
              <a:rPr lang="en-US" altLang="en-US" sz="1800"/>
              <a:t>Sect 3.4.3</a:t>
            </a:r>
            <a:endParaRPr lang="en-US" altLang="en-US"/>
          </a:p>
        </p:txBody>
      </p:sp>
      <p:sp>
        <p:nvSpPr>
          <p:cNvPr id="124931" name="Rectangle 3">
            <a:extLst>
              <a:ext uri="{FF2B5EF4-FFF2-40B4-BE49-F238E27FC236}">
                <a16:creationId xmlns:a16="http://schemas.microsoft.com/office/drawing/2014/main" id="{36966B97-ECF2-4626-A3D7-91900E81636C}"/>
              </a:ext>
            </a:extLst>
          </p:cNvPr>
          <p:cNvSpPr>
            <a:spLocks noGrp="1" noChangeArrowheads="1"/>
          </p:cNvSpPr>
          <p:nvPr>
            <p:ph type="body" sz="half" idx="1"/>
          </p:nvPr>
        </p:nvSpPr>
        <p:spPr>
          <a:xfrm>
            <a:off x="609600" y="1828800"/>
            <a:ext cx="8382000" cy="3733800"/>
          </a:xfrm>
        </p:spPr>
        <p:txBody>
          <a:bodyPr/>
          <a:lstStyle/>
          <a:p>
            <a:r>
              <a:rPr lang="en-US" altLang="en-US" sz="1800"/>
              <a:t>If there is more than one active fault in the site region, the deterministic spectrum shall be calculated as the envelope of spectra for the different faults.</a:t>
            </a:r>
          </a:p>
          <a:p>
            <a:endParaRPr lang="en-US" altLang="en-US" sz="1800"/>
          </a:p>
          <a:p>
            <a:r>
              <a:rPr lang="en-US" altLang="en-US" sz="1800"/>
              <a:t>Alternatively, deterministic spectra may be defined for each fault and each spectrum, or the spectrum that governs bridge response may be used for the analysis of the bridge.</a:t>
            </a:r>
          </a:p>
          <a:p>
            <a:endParaRPr lang="en-US" altLang="en-US" sz="1800"/>
          </a:p>
          <a:p>
            <a:r>
              <a:rPr lang="en-US" altLang="en-US" sz="1800"/>
              <a:t>When response spectra are determined from a site-specific study, the spectra shall not be lower than two-third of the response spectra determined using the code procedure.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a:extLst>
              <a:ext uri="{FF2B5EF4-FFF2-40B4-BE49-F238E27FC236}">
                <a16:creationId xmlns:a16="http://schemas.microsoft.com/office/drawing/2014/main" id="{82F85E81-65EA-41D7-9E91-B26A675FA5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70B325B4-B182-4E2F-99A6-C9EA2AF1A238}" type="slidenum">
              <a:rPr lang="en-US" altLang="en-US" sz="1400"/>
              <a:pPr/>
              <a:t>7</a:t>
            </a:fld>
            <a:endParaRPr lang="en-US" altLang="en-US" sz="1400"/>
          </a:p>
        </p:txBody>
      </p:sp>
      <p:sp>
        <p:nvSpPr>
          <p:cNvPr id="39938" name="Rectangle 2">
            <a:extLst>
              <a:ext uri="{FF2B5EF4-FFF2-40B4-BE49-F238E27FC236}">
                <a16:creationId xmlns:a16="http://schemas.microsoft.com/office/drawing/2014/main" id="{B712C0A5-6CA6-4BEE-BF69-1E1FC56281C5}"/>
              </a:ext>
            </a:extLst>
          </p:cNvPr>
          <p:cNvSpPr>
            <a:spLocks noGrp="1" noChangeArrowheads="1"/>
          </p:cNvSpPr>
          <p:nvPr>
            <p:ph type="title" idx="4294967295"/>
          </p:nvPr>
        </p:nvSpPr>
        <p:spPr>
          <a:xfrm>
            <a:off x="763588" y="338138"/>
            <a:ext cx="7772400" cy="1143000"/>
          </a:xfrm>
        </p:spPr>
        <p:txBody>
          <a:bodyPr/>
          <a:lstStyle/>
          <a:p>
            <a:r>
              <a:rPr lang="en-US" altLang="en-US"/>
              <a:t>Calculation of Seismic Coefficient</a:t>
            </a:r>
          </a:p>
        </p:txBody>
      </p:sp>
      <p:graphicFrame>
        <p:nvGraphicFramePr>
          <p:cNvPr id="39939" name="Object 3">
            <a:extLst>
              <a:ext uri="{FF2B5EF4-FFF2-40B4-BE49-F238E27FC236}">
                <a16:creationId xmlns:a16="http://schemas.microsoft.com/office/drawing/2014/main" id="{91944A45-21C7-490B-A802-6209D7422121}"/>
              </a:ext>
            </a:extLst>
          </p:cNvPr>
          <p:cNvGraphicFramePr>
            <a:graphicFrameLocks noGrp="1" noChangeAspect="1"/>
          </p:cNvGraphicFramePr>
          <p:nvPr>
            <p:ph sz="quarter" idx="4294967295"/>
          </p:nvPr>
        </p:nvGraphicFramePr>
        <p:xfrm>
          <a:off x="3036888" y="1895475"/>
          <a:ext cx="2414587" cy="1096963"/>
        </p:xfrm>
        <a:graphic>
          <a:graphicData uri="http://schemas.openxmlformats.org/presentationml/2006/ole">
            <mc:AlternateContent xmlns:mc="http://schemas.openxmlformats.org/markup-compatibility/2006">
              <mc:Choice xmlns:v="urn:schemas-microsoft-com:vml" Requires="v">
                <p:oleObj spid="_x0000_s39965" name="Equation" r:id="rId3" imgW="787058" imgH="393529" progId="Equation.DSMT4">
                  <p:embed/>
                </p:oleObj>
              </mc:Choice>
              <mc:Fallback>
                <p:oleObj name="Equation" r:id="rId3" imgW="787058" imgH="393529"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888" y="1895475"/>
                        <a:ext cx="2414587"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0" name="Text Box 4">
            <a:extLst>
              <a:ext uri="{FF2B5EF4-FFF2-40B4-BE49-F238E27FC236}">
                <a16:creationId xmlns:a16="http://schemas.microsoft.com/office/drawing/2014/main" id="{C0D56048-0901-46FD-94C7-1DA4600F1B7B}"/>
              </a:ext>
            </a:extLst>
          </p:cNvPr>
          <p:cNvSpPr txBox="1">
            <a:spLocks noChangeArrowheads="1"/>
          </p:cNvSpPr>
          <p:nvPr/>
        </p:nvSpPr>
        <p:spPr bwMode="auto">
          <a:xfrm>
            <a:off x="1189038" y="3336925"/>
            <a:ext cx="300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2000">
                <a:latin typeface="Arial" panose="020B0604020202020204" pitchFamily="34" charset="0"/>
              </a:rPr>
              <a:t>Need not be greater than</a:t>
            </a:r>
          </a:p>
        </p:txBody>
      </p:sp>
      <p:graphicFrame>
        <p:nvGraphicFramePr>
          <p:cNvPr id="39941" name="Object 5">
            <a:extLst>
              <a:ext uri="{FF2B5EF4-FFF2-40B4-BE49-F238E27FC236}">
                <a16:creationId xmlns:a16="http://schemas.microsoft.com/office/drawing/2014/main" id="{462FD318-B62D-4546-A875-5C71B6485842}"/>
              </a:ext>
            </a:extLst>
          </p:cNvPr>
          <p:cNvGraphicFramePr>
            <a:graphicFrameLocks noChangeAspect="1"/>
          </p:cNvGraphicFramePr>
          <p:nvPr/>
        </p:nvGraphicFramePr>
        <p:xfrm>
          <a:off x="3244850" y="3916363"/>
          <a:ext cx="2193925" cy="1193800"/>
        </p:xfrm>
        <a:graphic>
          <a:graphicData uri="http://schemas.openxmlformats.org/presentationml/2006/ole">
            <mc:AlternateContent xmlns:mc="http://schemas.openxmlformats.org/markup-compatibility/2006">
              <mc:Choice xmlns:v="urn:schemas-microsoft-com:vml" Requires="v">
                <p:oleObj spid="_x0000_s39966" name="Equation" r:id="rId5" imgW="723586" imgH="393529" progId="Equation.DSMT4">
                  <p:embed/>
                </p:oleObj>
              </mc:Choice>
              <mc:Fallback>
                <p:oleObj name="Equation" r:id="rId5" imgW="723586" imgH="393529"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850" y="3916363"/>
                        <a:ext cx="2193925"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942" name="Object 6">
            <a:extLst>
              <a:ext uri="{FF2B5EF4-FFF2-40B4-BE49-F238E27FC236}">
                <a16:creationId xmlns:a16="http://schemas.microsoft.com/office/drawing/2014/main" id="{731911BB-002F-4B90-B1E1-D9E2E91E2BF4}"/>
              </a:ext>
            </a:extLst>
          </p:cNvPr>
          <p:cNvGraphicFramePr>
            <a:graphicFrameLocks noChangeAspect="1"/>
          </p:cNvGraphicFramePr>
          <p:nvPr/>
        </p:nvGraphicFramePr>
        <p:xfrm>
          <a:off x="1519238" y="5402263"/>
          <a:ext cx="787400" cy="568325"/>
        </p:xfrm>
        <a:graphic>
          <a:graphicData uri="http://schemas.openxmlformats.org/presentationml/2006/ole">
            <mc:AlternateContent xmlns:mc="http://schemas.openxmlformats.org/markup-compatibility/2006">
              <mc:Choice xmlns:v="urn:schemas-microsoft-com:vml" Requires="v">
                <p:oleObj spid="_x0000_s39967" name="Equation" r:id="rId7" imgW="317362" imgH="228501" progId="Equation.DSMT4">
                  <p:embed/>
                </p:oleObj>
              </mc:Choice>
              <mc:Fallback>
                <p:oleObj name="Equation" r:id="rId7" imgW="317362" imgH="228501"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238" y="5402263"/>
                        <a:ext cx="7874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3" name="Text Box 7">
            <a:extLst>
              <a:ext uri="{FF2B5EF4-FFF2-40B4-BE49-F238E27FC236}">
                <a16:creationId xmlns:a16="http://schemas.microsoft.com/office/drawing/2014/main" id="{166AFCF1-E2E4-459C-9CC2-79E2E24F9E19}"/>
              </a:ext>
            </a:extLst>
          </p:cNvPr>
          <p:cNvSpPr txBox="1">
            <a:spLocks noChangeArrowheads="1"/>
          </p:cNvSpPr>
          <p:nvPr/>
        </p:nvSpPr>
        <p:spPr bwMode="auto">
          <a:xfrm>
            <a:off x="2359025" y="5462588"/>
            <a:ext cx="327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eaLnBrk="1" hangingPunct="1"/>
            <a:r>
              <a:rPr kumimoji="0" lang="en-US" altLang="en-US" sz="2000">
                <a:latin typeface="Arial" panose="020B0604020202020204" pitchFamily="34" charset="0"/>
              </a:rPr>
              <a:t>Effective Peak Acceleration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5">
            <a:extLst>
              <a:ext uri="{FF2B5EF4-FFF2-40B4-BE49-F238E27FC236}">
                <a16:creationId xmlns:a16="http://schemas.microsoft.com/office/drawing/2014/main" id="{148416B1-AE25-4EEA-9376-AB2D7906CC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69725CF5-7BC8-40C1-A4ED-09ADB8B705A2}" type="slidenum">
              <a:rPr lang="en-US" altLang="en-US" sz="1400"/>
              <a:pPr/>
              <a:t>70</a:t>
            </a:fld>
            <a:endParaRPr lang="en-US" altLang="en-US" sz="1400"/>
          </a:p>
        </p:txBody>
      </p:sp>
      <p:sp>
        <p:nvSpPr>
          <p:cNvPr id="125954" name="Rectangle 2">
            <a:extLst>
              <a:ext uri="{FF2B5EF4-FFF2-40B4-BE49-F238E27FC236}">
                <a16:creationId xmlns:a16="http://schemas.microsoft.com/office/drawing/2014/main" id="{4DC383FE-B3BB-4269-9F8B-FC4898044F2A}"/>
              </a:ext>
            </a:extLst>
          </p:cNvPr>
          <p:cNvSpPr>
            <a:spLocks noGrp="1" noChangeArrowheads="1"/>
          </p:cNvSpPr>
          <p:nvPr>
            <p:ph type="title"/>
          </p:nvPr>
        </p:nvSpPr>
        <p:spPr/>
        <p:txBody>
          <a:bodyPr/>
          <a:lstStyle/>
          <a:p>
            <a:r>
              <a:rPr lang="en-US" altLang="en-US"/>
              <a:t>Acceleration Time Histories</a:t>
            </a:r>
            <a:r>
              <a:rPr lang="en-US" altLang="en-US" sz="1800"/>
              <a:t> Sect. 3.4.4</a:t>
            </a:r>
            <a:endParaRPr lang="en-US" altLang="en-US"/>
          </a:p>
        </p:txBody>
      </p:sp>
      <p:sp>
        <p:nvSpPr>
          <p:cNvPr id="125955" name="Rectangle 3">
            <a:extLst>
              <a:ext uri="{FF2B5EF4-FFF2-40B4-BE49-F238E27FC236}">
                <a16:creationId xmlns:a16="http://schemas.microsoft.com/office/drawing/2014/main" id="{FB6A5A11-1289-4F86-9F4F-FDD59E076169}"/>
              </a:ext>
            </a:extLst>
          </p:cNvPr>
          <p:cNvSpPr>
            <a:spLocks noGrp="1" noChangeArrowheads="1"/>
          </p:cNvSpPr>
          <p:nvPr>
            <p:ph type="body" idx="1"/>
          </p:nvPr>
        </p:nvSpPr>
        <p:spPr/>
        <p:txBody>
          <a:bodyPr/>
          <a:lstStyle/>
          <a:p>
            <a:pPr>
              <a:lnSpc>
                <a:spcPct val="80000"/>
              </a:lnSpc>
            </a:pPr>
            <a:r>
              <a:rPr lang="en-US" altLang="en-US" sz="1600"/>
              <a:t>Time histories shall be either recorded time histories or spectrum-matched time histories.  </a:t>
            </a:r>
          </a:p>
          <a:p>
            <a:pPr>
              <a:lnSpc>
                <a:spcPct val="80000"/>
              </a:lnSpc>
            </a:pPr>
            <a:endParaRPr lang="en-US" altLang="en-US" sz="1600"/>
          </a:p>
          <a:p>
            <a:pPr>
              <a:lnSpc>
                <a:spcPct val="80000"/>
              </a:lnSpc>
            </a:pPr>
            <a:r>
              <a:rPr lang="en-US" altLang="en-US" sz="1600"/>
              <a:t>If sufficient recorded motions are not available, simulated-recorded time histories may be developed using theoretical ground motion modeling methods that simulate the earthquake rupture and the source-to-site seismic wave propagation.  </a:t>
            </a:r>
          </a:p>
          <a:p>
            <a:pPr>
              <a:lnSpc>
                <a:spcPct val="80000"/>
              </a:lnSpc>
            </a:pPr>
            <a:endParaRPr lang="en-US" altLang="en-US" sz="1600"/>
          </a:p>
          <a:p>
            <a:pPr>
              <a:lnSpc>
                <a:spcPct val="80000"/>
              </a:lnSpc>
            </a:pPr>
            <a:r>
              <a:rPr lang="en-US" altLang="en-US" sz="1600"/>
              <a:t>If spectrum matched time histories are developed, the initial time histories to be spectrum matched shall be representative recorded or simulated-recorded motions. </a:t>
            </a:r>
          </a:p>
          <a:p>
            <a:pPr>
              <a:lnSpc>
                <a:spcPct val="80000"/>
              </a:lnSpc>
              <a:buFont typeface="Monotype Sorts" charset="2"/>
              <a:buNone/>
            </a:pPr>
            <a:r>
              <a:rPr lang="en-US" altLang="en-US" sz="1600"/>
              <a:t> </a:t>
            </a:r>
          </a:p>
          <a:p>
            <a:pPr>
              <a:lnSpc>
                <a:spcPct val="80000"/>
              </a:lnSpc>
            </a:pPr>
            <a:r>
              <a:rPr lang="en-US" altLang="en-US" sz="1600"/>
              <a:t>Analytical techniques used for spectrum matching shall be demonstrated to be capable of achieving seismologically realistic time series that are similar to the time series of the initial time histories selected for spectrum matching.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5">
            <a:extLst>
              <a:ext uri="{FF2B5EF4-FFF2-40B4-BE49-F238E27FC236}">
                <a16:creationId xmlns:a16="http://schemas.microsoft.com/office/drawing/2014/main" id="{8F341457-D71B-475C-A1F5-6E629BD611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518CC103-DD6B-463C-B733-4BEDCF69FDB3}" type="slidenum">
              <a:rPr lang="en-US" altLang="en-US" sz="1400"/>
              <a:pPr/>
              <a:t>71</a:t>
            </a:fld>
            <a:endParaRPr lang="en-US" altLang="en-US" sz="1400"/>
          </a:p>
        </p:txBody>
      </p:sp>
      <p:sp>
        <p:nvSpPr>
          <p:cNvPr id="126978" name="Rectangle 2">
            <a:extLst>
              <a:ext uri="{FF2B5EF4-FFF2-40B4-BE49-F238E27FC236}">
                <a16:creationId xmlns:a16="http://schemas.microsoft.com/office/drawing/2014/main" id="{F3CC0304-DB86-4862-A66B-7FF7E8177924}"/>
              </a:ext>
            </a:extLst>
          </p:cNvPr>
          <p:cNvSpPr>
            <a:spLocks noGrp="1" noChangeArrowheads="1"/>
          </p:cNvSpPr>
          <p:nvPr>
            <p:ph type="title"/>
          </p:nvPr>
        </p:nvSpPr>
        <p:spPr/>
        <p:txBody>
          <a:bodyPr/>
          <a:lstStyle/>
          <a:p>
            <a:r>
              <a:rPr lang="en-US" altLang="en-US"/>
              <a:t>Acceleration Time Histories</a:t>
            </a:r>
            <a:r>
              <a:rPr lang="en-US" altLang="en-US" sz="1800"/>
              <a:t> Sect. 3.4.4</a:t>
            </a:r>
            <a:endParaRPr lang="en-US" altLang="en-US"/>
          </a:p>
        </p:txBody>
      </p:sp>
      <p:sp>
        <p:nvSpPr>
          <p:cNvPr id="126979" name="Rectangle 3">
            <a:extLst>
              <a:ext uri="{FF2B5EF4-FFF2-40B4-BE49-F238E27FC236}">
                <a16:creationId xmlns:a16="http://schemas.microsoft.com/office/drawing/2014/main" id="{8500C179-4043-4938-BD20-629002FCE7E5}"/>
              </a:ext>
            </a:extLst>
          </p:cNvPr>
          <p:cNvSpPr>
            <a:spLocks noGrp="1" noChangeArrowheads="1"/>
          </p:cNvSpPr>
          <p:nvPr>
            <p:ph type="body" idx="1"/>
          </p:nvPr>
        </p:nvSpPr>
        <p:spPr/>
        <p:txBody>
          <a:bodyPr/>
          <a:lstStyle/>
          <a:p>
            <a:pPr>
              <a:lnSpc>
                <a:spcPct val="80000"/>
              </a:lnSpc>
            </a:pPr>
            <a:r>
              <a:rPr lang="en-US" altLang="en-US" sz="1800"/>
              <a:t>When using recorded or simulated time histories, they shall be scaled to the approximate level of the design response spectrum in the period range of significance.</a:t>
            </a:r>
          </a:p>
          <a:p>
            <a:pPr>
              <a:lnSpc>
                <a:spcPct val="80000"/>
              </a:lnSpc>
            </a:pPr>
            <a:endParaRPr lang="en-US" altLang="en-US" sz="1800"/>
          </a:p>
          <a:p>
            <a:pPr>
              <a:lnSpc>
                <a:spcPct val="80000"/>
              </a:lnSpc>
            </a:pPr>
            <a:r>
              <a:rPr lang="en-US" altLang="en-US" sz="1800"/>
              <a:t>For each component of motion, an aggregate match of the design response spectrum shall be achieved for the set of acceleration time histories used.</a:t>
            </a:r>
          </a:p>
          <a:p>
            <a:pPr>
              <a:lnSpc>
                <a:spcPct val="80000"/>
              </a:lnSpc>
            </a:pPr>
            <a:endParaRPr lang="en-US" altLang="en-US" sz="1800"/>
          </a:p>
          <a:p>
            <a:pPr>
              <a:lnSpc>
                <a:spcPct val="80000"/>
              </a:lnSpc>
            </a:pPr>
            <a:r>
              <a:rPr lang="en-US" altLang="en-US" sz="1800"/>
              <a:t>A mean spectrum of the individual spectra of the time histories shall be calculated period-by-period.</a:t>
            </a:r>
          </a:p>
          <a:p>
            <a:pPr>
              <a:lnSpc>
                <a:spcPct val="80000"/>
              </a:lnSpc>
            </a:pPr>
            <a:endParaRPr lang="en-US" altLang="en-US" sz="1800"/>
          </a:p>
          <a:p>
            <a:pPr>
              <a:lnSpc>
                <a:spcPct val="80000"/>
              </a:lnSpc>
            </a:pPr>
            <a:r>
              <a:rPr lang="en-US" altLang="en-US" sz="1800"/>
              <a:t>Over the defined period range of significance, the mean spectrum shall not be more than 15% lower than the design spectrum at any period and the average of ratio of the mean spectrum to the design spectrum shall be equal to or greater than unity.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4">
            <a:extLst>
              <a:ext uri="{FF2B5EF4-FFF2-40B4-BE49-F238E27FC236}">
                <a16:creationId xmlns:a16="http://schemas.microsoft.com/office/drawing/2014/main" id="{0B3C3F95-0736-433A-BE9A-3E03511C10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D03F8CE2-1B26-4901-9C88-12A3706077B6}" type="slidenum">
              <a:rPr lang="en-US" altLang="en-US" sz="1400"/>
              <a:pPr/>
              <a:t>72</a:t>
            </a:fld>
            <a:endParaRPr lang="en-US" altLang="en-US" sz="1400"/>
          </a:p>
        </p:txBody>
      </p:sp>
      <p:sp>
        <p:nvSpPr>
          <p:cNvPr id="139266" name="Rectangle 2">
            <a:extLst>
              <a:ext uri="{FF2B5EF4-FFF2-40B4-BE49-F238E27FC236}">
                <a16:creationId xmlns:a16="http://schemas.microsoft.com/office/drawing/2014/main" id="{F5CB7F03-5B3C-4828-9FA1-3A804C389130}"/>
              </a:ext>
            </a:extLst>
          </p:cNvPr>
          <p:cNvSpPr>
            <a:spLocks noGrp="1" noChangeArrowheads="1"/>
          </p:cNvSpPr>
          <p:nvPr>
            <p:ph type="title"/>
          </p:nvPr>
        </p:nvSpPr>
        <p:spPr/>
        <p:txBody>
          <a:bodyPr/>
          <a:lstStyle/>
          <a:p>
            <a:r>
              <a:rPr lang="en-US" altLang="en-US"/>
              <a:t>Questions?</a:t>
            </a:r>
          </a:p>
        </p:txBody>
      </p:sp>
      <p:graphicFrame>
        <p:nvGraphicFramePr>
          <p:cNvPr id="139267" name="Object 3">
            <a:extLst>
              <a:ext uri="{FF2B5EF4-FFF2-40B4-BE49-F238E27FC236}">
                <a16:creationId xmlns:a16="http://schemas.microsoft.com/office/drawing/2014/main" id="{8FBD655F-2266-4EF7-815D-6730BE4B6179}"/>
              </a:ext>
            </a:extLst>
          </p:cNvPr>
          <p:cNvGraphicFramePr>
            <a:graphicFrameLocks noChangeAspect="1"/>
          </p:cNvGraphicFramePr>
          <p:nvPr/>
        </p:nvGraphicFramePr>
        <p:xfrm>
          <a:off x="1511300" y="1885950"/>
          <a:ext cx="6070600" cy="4171950"/>
        </p:xfrm>
        <a:graphic>
          <a:graphicData uri="http://schemas.openxmlformats.org/presentationml/2006/ole">
            <mc:AlternateContent xmlns:mc="http://schemas.openxmlformats.org/markup-compatibility/2006">
              <mc:Choice xmlns:v="urn:schemas-microsoft-com:vml" Requires="v">
                <p:oleObj spid="_x0000_s139275" name="Clip" r:id="rId4" imgW="2286924" imgH="1631142" progId="MS_ClipArt_Gallery.2">
                  <p:embed/>
                </p:oleObj>
              </mc:Choice>
              <mc:Fallback>
                <p:oleObj name="Clip" r:id="rId4" imgW="2286924" imgH="1631142"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1885950"/>
                        <a:ext cx="6070600" cy="4171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Slide Number Placeholder 5">
            <a:extLst>
              <a:ext uri="{FF2B5EF4-FFF2-40B4-BE49-F238E27FC236}">
                <a16:creationId xmlns:a16="http://schemas.microsoft.com/office/drawing/2014/main" id="{EA90C4E1-3FF8-4FEF-A850-3B7F74BF4A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F3072B0B-2D11-4A76-8587-A7EF8C4AE7DB}" type="slidenum">
              <a:rPr lang="en-US" altLang="en-US" sz="1400"/>
              <a:pPr/>
              <a:t>8</a:t>
            </a:fld>
            <a:endParaRPr lang="en-US" altLang="en-US" sz="1400"/>
          </a:p>
        </p:txBody>
      </p:sp>
      <p:sp>
        <p:nvSpPr>
          <p:cNvPr id="40962" name="Rectangle 2">
            <a:extLst>
              <a:ext uri="{FF2B5EF4-FFF2-40B4-BE49-F238E27FC236}">
                <a16:creationId xmlns:a16="http://schemas.microsoft.com/office/drawing/2014/main" id="{CACC741F-5B43-4914-AD2E-D210D04DACB5}"/>
              </a:ext>
            </a:extLst>
          </p:cNvPr>
          <p:cNvSpPr>
            <a:spLocks noGrp="1" noChangeArrowheads="1"/>
          </p:cNvSpPr>
          <p:nvPr>
            <p:ph type="title"/>
          </p:nvPr>
        </p:nvSpPr>
        <p:spPr>
          <a:xfrm>
            <a:off x="838200" y="304800"/>
            <a:ext cx="2552700" cy="1143000"/>
          </a:xfrm>
        </p:spPr>
        <p:txBody>
          <a:bodyPr/>
          <a:lstStyle/>
          <a:p>
            <a:r>
              <a:rPr lang="en-US" altLang="en-US"/>
              <a:t>Response </a:t>
            </a:r>
            <a:br>
              <a:rPr lang="en-US" altLang="en-US"/>
            </a:br>
            <a:r>
              <a:rPr lang="en-US" altLang="en-US"/>
              <a:t>Spectra</a:t>
            </a:r>
          </a:p>
        </p:txBody>
      </p:sp>
      <p:pic>
        <p:nvPicPr>
          <p:cNvPr id="40963" name="Picture 3" descr="respose">
            <a:extLst>
              <a:ext uri="{FF2B5EF4-FFF2-40B4-BE49-F238E27FC236}">
                <a16:creationId xmlns:a16="http://schemas.microsoft.com/office/drawing/2014/main" id="{624BE00F-16E8-4C72-9DD2-17B6208BD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965"/>
          <a:stretch>
            <a:fillRect/>
          </a:stretch>
        </p:blipFill>
        <p:spPr bwMode="auto">
          <a:xfrm>
            <a:off x="2874963" y="144463"/>
            <a:ext cx="4859337"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8" name="Rectangle 4">
            <a:extLst>
              <a:ext uri="{FF2B5EF4-FFF2-40B4-BE49-F238E27FC236}">
                <a16:creationId xmlns:a16="http://schemas.microsoft.com/office/drawing/2014/main" id="{636F03FC-FD25-496A-94E4-22243740350A}"/>
              </a:ext>
            </a:extLst>
          </p:cNvPr>
          <p:cNvSpPr>
            <a:spLocks noChangeArrowheads="1"/>
          </p:cNvSpPr>
          <p:nvPr/>
        </p:nvSpPr>
        <p:spPr bwMode="auto">
          <a:xfrm>
            <a:off x="3292475" y="2428875"/>
            <a:ext cx="1055688" cy="3556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8469" name="Rectangle 5">
            <a:extLst>
              <a:ext uri="{FF2B5EF4-FFF2-40B4-BE49-F238E27FC236}">
                <a16:creationId xmlns:a16="http://schemas.microsoft.com/office/drawing/2014/main" id="{36248437-DD66-4EE1-A540-294BA2E87B92}"/>
              </a:ext>
            </a:extLst>
          </p:cNvPr>
          <p:cNvSpPr>
            <a:spLocks noChangeArrowheads="1"/>
          </p:cNvSpPr>
          <p:nvPr/>
        </p:nvSpPr>
        <p:spPr bwMode="auto">
          <a:xfrm>
            <a:off x="3281363" y="3302000"/>
            <a:ext cx="1055687" cy="3556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8470" name="Rectangle 6">
            <a:extLst>
              <a:ext uri="{FF2B5EF4-FFF2-40B4-BE49-F238E27FC236}">
                <a16:creationId xmlns:a16="http://schemas.microsoft.com/office/drawing/2014/main" id="{515C01A7-A742-4A63-94FA-4A14841A5FA2}"/>
              </a:ext>
            </a:extLst>
          </p:cNvPr>
          <p:cNvSpPr>
            <a:spLocks noChangeArrowheads="1"/>
          </p:cNvSpPr>
          <p:nvPr/>
        </p:nvSpPr>
        <p:spPr bwMode="auto">
          <a:xfrm>
            <a:off x="3303588" y="4156075"/>
            <a:ext cx="1055687" cy="3556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8471" name="Oval 7">
            <a:extLst>
              <a:ext uri="{FF2B5EF4-FFF2-40B4-BE49-F238E27FC236}">
                <a16:creationId xmlns:a16="http://schemas.microsoft.com/office/drawing/2014/main" id="{43A34647-59AE-4713-9198-B2C2DCE3C584}"/>
              </a:ext>
            </a:extLst>
          </p:cNvPr>
          <p:cNvSpPr>
            <a:spLocks noChangeArrowheads="1"/>
          </p:cNvSpPr>
          <p:nvPr/>
        </p:nvSpPr>
        <p:spPr bwMode="auto">
          <a:xfrm>
            <a:off x="5748338" y="5595938"/>
            <a:ext cx="109537" cy="119062"/>
          </a:xfrm>
          <a:prstGeom prst="ellipse">
            <a:avLst/>
          </a:prstGeom>
          <a:solidFill>
            <a:srgbClr val="FF9900"/>
          </a:solidFill>
          <a:ln w="9525">
            <a:solidFill>
              <a:srgbClr val="FF9900"/>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8472" name="Oval 8">
            <a:extLst>
              <a:ext uri="{FF2B5EF4-FFF2-40B4-BE49-F238E27FC236}">
                <a16:creationId xmlns:a16="http://schemas.microsoft.com/office/drawing/2014/main" id="{04BFE601-6372-458C-98E4-FBA9B418E5AB}"/>
              </a:ext>
            </a:extLst>
          </p:cNvPr>
          <p:cNvSpPr>
            <a:spLocks noChangeArrowheads="1"/>
          </p:cNvSpPr>
          <p:nvPr/>
        </p:nvSpPr>
        <p:spPr bwMode="auto">
          <a:xfrm>
            <a:off x="4713288" y="5981700"/>
            <a:ext cx="109537" cy="119063"/>
          </a:xfrm>
          <a:prstGeom prst="ellipse">
            <a:avLst/>
          </a:prstGeom>
          <a:solidFill>
            <a:schemeClr val="hlink"/>
          </a:solidFill>
          <a:ln w="9525">
            <a:solidFill>
              <a:schemeClr val="hlink"/>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8473" name="Oval 9">
            <a:extLst>
              <a:ext uri="{FF2B5EF4-FFF2-40B4-BE49-F238E27FC236}">
                <a16:creationId xmlns:a16="http://schemas.microsoft.com/office/drawing/2014/main" id="{117206D2-2542-4B5A-9BCE-EA5970DCD23C}"/>
              </a:ext>
            </a:extLst>
          </p:cNvPr>
          <p:cNvSpPr>
            <a:spLocks noChangeArrowheads="1"/>
          </p:cNvSpPr>
          <p:nvPr/>
        </p:nvSpPr>
        <p:spPr bwMode="auto">
          <a:xfrm>
            <a:off x="5078413" y="5789613"/>
            <a:ext cx="109537" cy="119062"/>
          </a:xfrm>
          <a:prstGeom prst="ellipse">
            <a:avLst/>
          </a:prstGeom>
          <a:solidFill>
            <a:schemeClr val="folHlink"/>
          </a:solidFill>
          <a:ln w="9525">
            <a:solidFill>
              <a:schemeClr val="folHlink"/>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8474" name="Oval 10">
            <a:extLst>
              <a:ext uri="{FF2B5EF4-FFF2-40B4-BE49-F238E27FC236}">
                <a16:creationId xmlns:a16="http://schemas.microsoft.com/office/drawing/2014/main" id="{77E1B10E-91BF-4288-AE5B-7FCADE0BFA3E}"/>
              </a:ext>
            </a:extLst>
          </p:cNvPr>
          <p:cNvSpPr>
            <a:spLocks noChangeArrowheads="1"/>
          </p:cNvSpPr>
          <p:nvPr/>
        </p:nvSpPr>
        <p:spPr bwMode="auto">
          <a:xfrm>
            <a:off x="5170488" y="2273300"/>
            <a:ext cx="109537" cy="119063"/>
          </a:xfrm>
          <a:prstGeom prst="ellipse">
            <a:avLst/>
          </a:prstGeom>
          <a:solidFill>
            <a:schemeClr val="hlink"/>
          </a:solidFill>
          <a:ln w="9525">
            <a:solidFill>
              <a:schemeClr val="hlink"/>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8475" name="Oval 11">
            <a:extLst>
              <a:ext uri="{FF2B5EF4-FFF2-40B4-BE49-F238E27FC236}">
                <a16:creationId xmlns:a16="http://schemas.microsoft.com/office/drawing/2014/main" id="{9F341EBF-0D51-4E8B-9BD1-558D5DDDEA84}"/>
              </a:ext>
            </a:extLst>
          </p:cNvPr>
          <p:cNvSpPr>
            <a:spLocks noChangeArrowheads="1"/>
          </p:cNvSpPr>
          <p:nvPr/>
        </p:nvSpPr>
        <p:spPr bwMode="auto">
          <a:xfrm>
            <a:off x="5321300" y="3463925"/>
            <a:ext cx="109538" cy="119063"/>
          </a:xfrm>
          <a:prstGeom prst="ellipse">
            <a:avLst/>
          </a:prstGeom>
          <a:solidFill>
            <a:schemeClr val="folHlink"/>
          </a:solidFill>
          <a:ln w="9525">
            <a:solidFill>
              <a:schemeClr val="folHlink"/>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8476" name="Oval 12">
            <a:extLst>
              <a:ext uri="{FF2B5EF4-FFF2-40B4-BE49-F238E27FC236}">
                <a16:creationId xmlns:a16="http://schemas.microsoft.com/office/drawing/2014/main" id="{D4A23C3F-9B70-48BC-BAC9-D4C330100D41}"/>
              </a:ext>
            </a:extLst>
          </p:cNvPr>
          <p:cNvSpPr>
            <a:spLocks noChangeArrowheads="1"/>
          </p:cNvSpPr>
          <p:nvPr/>
        </p:nvSpPr>
        <p:spPr bwMode="auto">
          <a:xfrm>
            <a:off x="5889625" y="4376738"/>
            <a:ext cx="109538" cy="119062"/>
          </a:xfrm>
          <a:prstGeom prst="ellipse">
            <a:avLst/>
          </a:prstGeom>
          <a:solidFill>
            <a:srgbClr val="FF9900"/>
          </a:solidFill>
          <a:ln w="9525">
            <a:solidFill>
              <a:srgbClr val="FF9900"/>
            </a:solidFill>
            <a:miter lim="800000"/>
            <a:headEnd/>
            <a:tailEnd/>
          </a:ln>
        </p:spPr>
        <p:txBody>
          <a:bodyPr wrap="none" anchor="ct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8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18474"/>
                                        </p:tgtEl>
                                        <p:attrNameLst>
                                          <p:attrName>style.visibility</p:attrName>
                                        </p:attrNameLst>
                                      </p:cBhvr>
                                      <p:to>
                                        <p:strVal val="visible"/>
                                      </p:to>
                                    </p:set>
                                    <p:anim calcmode="lin" valueType="num">
                                      <p:cBhvr additive="base">
                                        <p:cTn id="11" dur="500" fill="hold"/>
                                        <p:tgtEl>
                                          <p:spTgt spid="318474"/>
                                        </p:tgtEl>
                                        <p:attrNameLst>
                                          <p:attrName>ppt_x</p:attrName>
                                        </p:attrNameLst>
                                      </p:cBhvr>
                                      <p:tavLst>
                                        <p:tav tm="0">
                                          <p:val>
                                            <p:strVal val="0-#ppt_w/2"/>
                                          </p:val>
                                        </p:tav>
                                        <p:tav tm="100000">
                                          <p:val>
                                            <p:strVal val="#ppt_x"/>
                                          </p:val>
                                        </p:tav>
                                      </p:tavLst>
                                    </p:anim>
                                    <p:anim calcmode="lin" valueType="num">
                                      <p:cBhvr additive="base">
                                        <p:cTn id="12" dur="500" fill="hold"/>
                                        <p:tgtEl>
                                          <p:spTgt spid="31847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18472"/>
                                        </p:tgtEl>
                                        <p:attrNameLst>
                                          <p:attrName>style.visibility</p:attrName>
                                        </p:attrNameLst>
                                      </p:cBhvr>
                                      <p:to>
                                        <p:strVal val="visible"/>
                                      </p:to>
                                    </p:set>
                                    <p:anim calcmode="lin" valueType="num">
                                      <p:cBhvr additive="base">
                                        <p:cTn id="17" dur="500" fill="hold"/>
                                        <p:tgtEl>
                                          <p:spTgt spid="318472"/>
                                        </p:tgtEl>
                                        <p:attrNameLst>
                                          <p:attrName>ppt_x</p:attrName>
                                        </p:attrNameLst>
                                      </p:cBhvr>
                                      <p:tavLst>
                                        <p:tav tm="0">
                                          <p:val>
                                            <p:strVal val="0-#ppt_w/2"/>
                                          </p:val>
                                        </p:tav>
                                        <p:tav tm="100000">
                                          <p:val>
                                            <p:strVal val="#ppt_x"/>
                                          </p:val>
                                        </p:tav>
                                      </p:tavLst>
                                    </p:anim>
                                    <p:anim calcmode="lin" valueType="num">
                                      <p:cBhvr additive="base">
                                        <p:cTn id="18" dur="500" fill="hold"/>
                                        <p:tgtEl>
                                          <p:spTgt spid="31847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18469"/>
                                        </p:tgtEl>
                                        <p:attrNameLst>
                                          <p:attrName>style.visibility</p:attrName>
                                        </p:attrNameLst>
                                      </p:cBhvr>
                                      <p:to>
                                        <p:strVal val="visible"/>
                                      </p:to>
                                    </p:set>
                                    <p:anim calcmode="lin" valueType="num">
                                      <p:cBhvr additive="base">
                                        <p:cTn id="23" dur="500" fill="hold"/>
                                        <p:tgtEl>
                                          <p:spTgt spid="318469"/>
                                        </p:tgtEl>
                                        <p:attrNameLst>
                                          <p:attrName>ppt_x</p:attrName>
                                        </p:attrNameLst>
                                      </p:cBhvr>
                                      <p:tavLst>
                                        <p:tav tm="0">
                                          <p:val>
                                            <p:strVal val="0-#ppt_w/2"/>
                                          </p:val>
                                        </p:tav>
                                        <p:tav tm="100000">
                                          <p:val>
                                            <p:strVal val="#ppt_x"/>
                                          </p:val>
                                        </p:tav>
                                      </p:tavLst>
                                    </p:anim>
                                    <p:anim calcmode="lin" valueType="num">
                                      <p:cBhvr additive="base">
                                        <p:cTn id="24" dur="500" fill="hold"/>
                                        <p:tgtEl>
                                          <p:spTgt spid="31846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18475"/>
                                        </p:tgtEl>
                                        <p:attrNameLst>
                                          <p:attrName>style.visibility</p:attrName>
                                        </p:attrNameLst>
                                      </p:cBhvr>
                                      <p:to>
                                        <p:strVal val="visible"/>
                                      </p:to>
                                    </p:set>
                                    <p:anim calcmode="lin" valueType="num">
                                      <p:cBhvr additive="base">
                                        <p:cTn id="29" dur="500" fill="hold"/>
                                        <p:tgtEl>
                                          <p:spTgt spid="318475"/>
                                        </p:tgtEl>
                                        <p:attrNameLst>
                                          <p:attrName>ppt_x</p:attrName>
                                        </p:attrNameLst>
                                      </p:cBhvr>
                                      <p:tavLst>
                                        <p:tav tm="0">
                                          <p:val>
                                            <p:strVal val="0-#ppt_w/2"/>
                                          </p:val>
                                        </p:tav>
                                        <p:tav tm="100000">
                                          <p:val>
                                            <p:strVal val="#ppt_x"/>
                                          </p:val>
                                        </p:tav>
                                      </p:tavLst>
                                    </p:anim>
                                    <p:anim calcmode="lin" valueType="num">
                                      <p:cBhvr additive="base">
                                        <p:cTn id="30" dur="500" fill="hold"/>
                                        <p:tgtEl>
                                          <p:spTgt spid="31847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18473"/>
                                        </p:tgtEl>
                                        <p:attrNameLst>
                                          <p:attrName>style.visibility</p:attrName>
                                        </p:attrNameLst>
                                      </p:cBhvr>
                                      <p:to>
                                        <p:strVal val="visible"/>
                                      </p:to>
                                    </p:set>
                                    <p:anim calcmode="lin" valueType="num">
                                      <p:cBhvr additive="base">
                                        <p:cTn id="35" dur="500" fill="hold"/>
                                        <p:tgtEl>
                                          <p:spTgt spid="318473"/>
                                        </p:tgtEl>
                                        <p:attrNameLst>
                                          <p:attrName>ppt_x</p:attrName>
                                        </p:attrNameLst>
                                      </p:cBhvr>
                                      <p:tavLst>
                                        <p:tav tm="0">
                                          <p:val>
                                            <p:strVal val="0-#ppt_w/2"/>
                                          </p:val>
                                        </p:tav>
                                        <p:tav tm="100000">
                                          <p:val>
                                            <p:strVal val="#ppt_x"/>
                                          </p:val>
                                        </p:tav>
                                      </p:tavLst>
                                    </p:anim>
                                    <p:anim calcmode="lin" valueType="num">
                                      <p:cBhvr additive="base">
                                        <p:cTn id="36" dur="500" fill="hold"/>
                                        <p:tgtEl>
                                          <p:spTgt spid="318473"/>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18470"/>
                                        </p:tgtEl>
                                        <p:attrNameLst>
                                          <p:attrName>style.visibility</p:attrName>
                                        </p:attrNameLst>
                                      </p:cBhvr>
                                      <p:to>
                                        <p:strVal val="visible"/>
                                      </p:to>
                                    </p:set>
                                    <p:anim calcmode="lin" valueType="num">
                                      <p:cBhvr additive="base">
                                        <p:cTn id="41" dur="500" fill="hold"/>
                                        <p:tgtEl>
                                          <p:spTgt spid="318470"/>
                                        </p:tgtEl>
                                        <p:attrNameLst>
                                          <p:attrName>ppt_x</p:attrName>
                                        </p:attrNameLst>
                                      </p:cBhvr>
                                      <p:tavLst>
                                        <p:tav tm="0">
                                          <p:val>
                                            <p:strVal val="0-#ppt_w/2"/>
                                          </p:val>
                                        </p:tav>
                                        <p:tav tm="100000">
                                          <p:val>
                                            <p:strVal val="#ppt_x"/>
                                          </p:val>
                                        </p:tav>
                                      </p:tavLst>
                                    </p:anim>
                                    <p:anim calcmode="lin" valueType="num">
                                      <p:cBhvr additive="base">
                                        <p:cTn id="42" dur="500" fill="hold"/>
                                        <p:tgtEl>
                                          <p:spTgt spid="31847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18476"/>
                                        </p:tgtEl>
                                        <p:attrNameLst>
                                          <p:attrName>style.visibility</p:attrName>
                                        </p:attrNameLst>
                                      </p:cBhvr>
                                      <p:to>
                                        <p:strVal val="visible"/>
                                      </p:to>
                                    </p:set>
                                    <p:anim calcmode="lin" valueType="num">
                                      <p:cBhvr additive="base">
                                        <p:cTn id="47" dur="500" fill="hold"/>
                                        <p:tgtEl>
                                          <p:spTgt spid="318476"/>
                                        </p:tgtEl>
                                        <p:attrNameLst>
                                          <p:attrName>ppt_x</p:attrName>
                                        </p:attrNameLst>
                                      </p:cBhvr>
                                      <p:tavLst>
                                        <p:tav tm="0">
                                          <p:val>
                                            <p:strVal val="0-#ppt_w/2"/>
                                          </p:val>
                                        </p:tav>
                                        <p:tav tm="100000">
                                          <p:val>
                                            <p:strVal val="#ppt_x"/>
                                          </p:val>
                                        </p:tav>
                                      </p:tavLst>
                                    </p:anim>
                                    <p:anim calcmode="lin" valueType="num">
                                      <p:cBhvr additive="base">
                                        <p:cTn id="48" dur="500" fill="hold"/>
                                        <p:tgtEl>
                                          <p:spTgt spid="318476"/>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18471"/>
                                        </p:tgtEl>
                                        <p:attrNameLst>
                                          <p:attrName>style.visibility</p:attrName>
                                        </p:attrNameLst>
                                      </p:cBhvr>
                                      <p:to>
                                        <p:strVal val="visible"/>
                                      </p:to>
                                    </p:set>
                                    <p:anim calcmode="lin" valueType="num">
                                      <p:cBhvr additive="base">
                                        <p:cTn id="53" dur="500" fill="hold"/>
                                        <p:tgtEl>
                                          <p:spTgt spid="318471"/>
                                        </p:tgtEl>
                                        <p:attrNameLst>
                                          <p:attrName>ppt_x</p:attrName>
                                        </p:attrNameLst>
                                      </p:cBhvr>
                                      <p:tavLst>
                                        <p:tav tm="0">
                                          <p:val>
                                            <p:strVal val="0-#ppt_w/2"/>
                                          </p:val>
                                        </p:tav>
                                        <p:tav tm="100000">
                                          <p:val>
                                            <p:strVal val="#ppt_x"/>
                                          </p:val>
                                        </p:tav>
                                      </p:tavLst>
                                    </p:anim>
                                    <p:anim calcmode="lin" valueType="num">
                                      <p:cBhvr additive="base">
                                        <p:cTn id="54" dur="500" fill="hold"/>
                                        <p:tgtEl>
                                          <p:spTgt spid="3184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8" grpId="0" animBg="1"/>
      <p:bldP spid="318469" grpId="0" animBg="1"/>
      <p:bldP spid="318470" grpId="0" animBg="1"/>
      <p:bldP spid="318471" grpId="0" animBg="1"/>
      <p:bldP spid="318472" grpId="0" animBg="1"/>
      <p:bldP spid="318473" grpId="0" animBg="1"/>
      <p:bldP spid="318474" grpId="0" animBg="1"/>
      <p:bldP spid="318475" grpId="0" animBg="1"/>
      <p:bldP spid="31847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Slide Number Placeholder 3">
            <a:extLst>
              <a:ext uri="{FF2B5EF4-FFF2-40B4-BE49-F238E27FC236}">
                <a16:creationId xmlns:a16="http://schemas.microsoft.com/office/drawing/2014/main" id="{1FEB4008-4B2F-4B1B-98E5-D0B78055FD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31F55D61-986A-4D4A-A20D-9E98E8F80D3F}" type="slidenum">
              <a:rPr lang="en-US" altLang="en-US" sz="1400"/>
              <a:pPr/>
              <a:t>9</a:t>
            </a:fld>
            <a:endParaRPr lang="en-US" altLang="en-US" sz="1400"/>
          </a:p>
        </p:txBody>
      </p:sp>
      <p:grpSp>
        <p:nvGrpSpPr>
          <p:cNvPr id="41986" name="Group 2">
            <a:extLst>
              <a:ext uri="{FF2B5EF4-FFF2-40B4-BE49-F238E27FC236}">
                <a16:creationId xmlns:a16="http://schemas.microsoft.com/office/drawing/2014/main" id="{37A6391C-83EC-4108-9FE8-5DDA2C37DDE3}"/>
              </a:ext>
            </a:extLst>
          </p:cNvPr>
          <p:cNvGrpSpPr>
            <a:grpSpLocks/>
          </p:cNvGrpSpPr>
          <p:nvPr/>
        </p:nvGrpSpPr>
        <p:grpSpPr bwMode="auto">
          <a:xfrm>
            <a:off x="1498600" y="1590675"/>
            <a:ext cx="5667375" cy="5148263"/>
            <a:chOff x="1002" y="313"/>
            <a:chExt cx="3512" cy="3932"/>
          </a:xfrm>
        </p:grpSpPr>
        <p:pic>
          <p:nvPicPr>
            <p:cNvPr id="41989" name="Picture 3">
              <a:extLst>
                <a:ext uri="{FF2B5EF4-FFF2-40B4-BE49-F238E27FC236}">
                  <a16:creationId xmlns:a16="http://schemas.microsoft.com/office/drawing/2014/main" id="{E4E2105B-68A9-4202-825B-BCD44C873E8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 y="434"/>
              <a:ext cx="3512" cy="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0" name="Group 4">
              <a:extLst>
                <a:ext uri="{FF2B5EF4-FFF2-40B4-BE49-F238E27FC236}">
                  <a16:creationId xmlns:a16="http://schemas.microsoft.com/office/drawing/2014/main" id="{BB27B638-B4AE-4D13-9F8A-73980C243089}"/>
                </a:ext>
              </a:extLst>
            </p:cNvPr>
            <p:cNvGrpSpPr>
              <a:grpSpLocks/>
            </p:cNvGrpSpPr>
            <p:nvPr/>
          </p:nvGrpSpPr>
          <p:grpSpPr bwMode="auto">
            <a:xfrm>
              <a:off x="1660" y="313"/>
              <a:ext cx="2616" cy="3293"/>
              <a:chOff x="1867" y="313"/>
              <a:chExt cx="2943" cy="3293"/>
            </a:xfrm>
          </p:grpSpPr>
          <p:sp>
            <p:nvSpPr>
              <p:cNvPr id="41991" name="Line 5">
                <a:extLst>
                  <a:ext uri="{FF2B5EF4-FFF2-40B4-BE49-F238E27FC236}">
                    <a16:creationId xmlns:a16="http://schemas.microsoft.com/office/drawing/2014/main" id="{85908C2B-50D9-4E05-A124-C5CBD0F69CCB}"/>
                  </a:ext>
                </a:extLst>
              </p:cNvPr>
              <p:cNvSpPr>
                <a:spLocks noChangeShapeType="1"/>
              </p:cNvSpPr>
              <p:nvPr/>
            </p:nvSpPr>
            <p:spPr bwMode="auto">
              <a:xfrm flipV="1">
                <a:off x="1884" y="695"/>
                <a:ext cx="1175" cy="1173"/>
              </a:xfrm>
              <a:prstGeom prst="line">
                <a:avLst/>
              </a:prstGeom>
              <a:noFill/>
              <a:ln w="12700">
                <a:solidFill>
                  <a:srgbClr val="00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2" name="Line 6">
                <a:extLst>
                  <a:ext uri="{FF2B5EF4-FFF2-40B4-BE49-F238E27FC236}">
                    <a16:creationId xmlns:a16="http://schemas.microsoft.com/office/drawing/2014/main" id="{E8B09A35-FB82-49ED-875C-EC0335855AF3}"/>
                  </a:ext>
                </a:extLst>
              </p:cNvPr>
              <p:cNvSpPr>
                <a:spLocks noChangeShapeType="1"/>
              </p:cNvSpPr>
              <p:nvPr/>
            </p:nvSpPr>
            <p:spPr bwMode="auto">
              <a:xfrm flipV="1">
                <a:off x="1867" y="703"/>
                <a:ext cx="2144" cy="2137"/>
              </a:xfrm>
              <a:prstGeom prst="line">
                <a:avLst/>
              </a:prstGeom>
              <a:noFill/>
              <a:ln w="12700">
                <a:solidFill>
                  <a:srgbClr val="00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3" name="Line 7">
                <a:extLst>
                  <a:ext uri="{FF2B5EF4-FFF2-40B4-BE49-F238E27FC236}">
                    <a16:creationId xmlns:a16="http://schemas.microsoft.com/office/drawing/2014/main" id="{13C34052-7356-4C4D-ABD3-1382A6E4C59A}"/>
                  </a:ext>
                </a:extLst>
              </p:cNvPr>
              <p:cNvSpPr>
                <a:spLocks noChangeShapeType="1"/>
              </p:cNvSpPr>
              <p:nvPr/>
            </p:nvSpPr>
            <p:spPr bwMode="auto">
              <a:xfrm flipV="1">
                <a:off x="1867" y="695"/>
                <a:ext cx="233" cy="215"/>
              </a:xfrm>
              <a:prstGeom prst="line">
                <a:avLst/>
              </a:prstGeom>
              <a:noFill/>
              <a:ln w="12700">
                <a:solidFill>
                  <a:srgbClr val="00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4" name="Line 8">
                <a:extLst>
                  <a:ext uri="{FF2B5EF4-FFF2-40B4-BE49-F238E27FC236}">
                    <a16:creationId xmlns:a16="http://schemas.microsoft.com/office/drawing/2014/main" id="{CA62D4AF-37F0-43DB-8971-70052F0F5CF3}"/>
                  </a:ext>
                </a:extLst>
              </p:cNvPr>
              <p:cNvSpPr>
                <a:spLocks noChangeShapeType="1"/>
              </p:cNvSpPr>
              <p:nvPr/>
            </p:nvSpPr>
            <p:spPr bwMode="auto">
              <a:xfrm flipV="1">
                <a:off x="2051" y="862"/>
                <a:ext cx="2736" cy="2736"/>
              </a:xfrm>
              <a:prstGeom prst="line">
                <a:avLst/>
              </a:prstGeom>
              <a:noFill/>
              <a:ln w="12700">
                <a:solidFill>
                  <a:srgbClr val="00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5" name="Line 9">
                <a:extLst>
                  <a:ext uri="{FF2B5EF4-FFF2-40B4-BE49-F238E27FC236}">
                    <a16:creationId xmlns:a16="http://schemas.microsoft.com/office/drawing/2014/main" id="{407D0BFF-432E-4147-AC3E-47B9ADEB6BBD}"/>
                  </a:ext>
                </a:extLst>
              </p:cNvPr>
              <p:cNvSpPr>
                <a:spLocks noChangeShapeType="1"/>
              </p:cNvSpPr>
              <p:nvPr/>
            </p:nvSpPr>
            <p:spPr bwMode="auto">
              <a:xfrm flipV="1">
                <a:off x="3026" y="1811"/>
                <a:ext cx="1784" cy="1787"/>
              </a:xfrm>
              <a:prstGeom prst="line">
                <a:avLst/>
              </a:prstGeom>
              <a:noFill/>
              <a:ln w="12700">
                <a:solidFill>
                  <a:srgbClr val="00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6" name="Line 10">
                <a:extLst>
                  <a:ext uri="{FF2B5EF4-FFF2-40B4-BE49-F238E27FC236}">
                    <a16:creationId xmlns:a16="http://schemas.microsoft.com/office/drawing/2014/main" id="{9A33D5FA-00CE-41C8-9616-9D4C21573946}"/>
                  </a:ext>
                </a:extLst>
              </p:cNvPr>
              <p:cNvSpPr>
                <a:spLocks noChangeShapeType="1"/>
              </p:cNvSpPr>
              <p:nvPr/>
            </p:nvSpPr>
            <p:spPr bwMode="auto">
              <a:xfrm flipV="1">
                <a:off x="3988" y="2785"/>
                <a:ext cx="807" cy="813"/>
              </a:xfrm>
              <a:prstGeom prst="line">
                <a:avLst/>
              </a:prstGeom>
              <a:noFill/>
              <a:ln w="12700">
                <a:solidFill>
                  <a:srgbClr val="00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7" name="Rectangle 11">
                <a:extLst>
                  <a:ext uri="{FF2B5EF4-FFF2-40B4-BE49-F238E27FC236}">
                    <a16:creationId xmlns:a16="http://schemas.microsoft.com/office/drawing/2014/main" id="{80111C62-534C-4577-9665-55E2B70EC238}"/>
                  </a:ext>
                </a:extLst>
              </p:cNvPr>
              <p:cNvSpPr>
                <a:spLocks noChangeArrowheads="1"/>
              </p:cNvSpPr>
              <p:nvPr/>
            </p:nvSpPr>
            <p:spPr bwMode="auto">
              <a:xfrm rot="-2700000">
                <a:off x="2593" y="1677"/>
                <a:ext cx="32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1.0</a:t>
                </a:r>
              </a:p>
            </p:txBody>
          </p:sp>
          <p:sp>
            <p:nvSpPr>
              <p:cNvPr id="41998" name="Rectangle 12">
                <a:extLst>
                  <a:ext uri="{FF2B5EF4-FFF2-40B4-BE49-F238E27FC236}">
                    <a16:creationId xmlns:a16="http://schemas.microsoft.com/office/drawing/2014/main" id="{6A7E9487-DBB9-4F43-BACA-FC1459F91739}"/>
                  </a:ext>
                </a:extLst>
              </p:cNvPr>
              <p:cNvSpPr>
                <a:spLocks noChangeArrowheads="1"/>
              </p:cNvSpPr>
              <p:nvPr/>
            </p:nvSpPr>
            <p:spPr bwMode="auto">
              <a:xfrm rot="-2700000">
                <a:off x="2032" y="1234"/>
                <a:ext cx="40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10.0</a:t>
                </a:r>
              </a:p>
            </p:txBody>
          </p:sp>
          <p:sp>
            <p:nvSpPr>
              <p:cNvPr id="41999" name="Rectangle 13">
                <a:extLst>
                  <a:ext uri="{FF2B5EF4-FFF2-40B4-BE49-F238E27FC236}">
                    <a16:creationId xmlns:a16="http://schemas.microsoft.com/office/drawing/2014/main" id="{207DC8A9-0FCE-44FA-83D5-9C0F03A75717}"/>
                  </a:ext>
                </a:extLst>
              </p:cNvPr>
              <p:cNvSpPr>
                <a:spLocks noChangeArrowheads="1"/>
              </p:cNvSpPr>
              <p:nvPr/>
            </p:nvSpPr>
            <p:spPr bwMode="auto">
              <a:xfrm rot="-2700000">
                <a:off x="3076" y="2147"/>
                <a:ext cx="32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0.1</a:t>
                </a:r>
              </a:p>
            </p:txBody>
          </p:sp>
          <p:sp>
            <p:nvSpPr>
              <p:cNvPr id="42000" name="Line 14">
                <a:extLst>
                  <a:ext uri="{FF2B5EF4-FFF2-40B4-BE49-F238E27FC236}">
                    <a16:creationId xmlns:a16="http://schemas.microsoft.com/office/drawing/2014/main" id="{E832143B-CB09-4581-920C-C04D6CACEED1}"/>
                  </a:ext>
                </a:extLst>
              </p:cNvPr>
              <p:cNvSpPr>
                <a:spLocks noChangeShapeType="1"/>
              </p:cNvSpPr>
              <p:nvPr/>
            </p:nvSpPr>
            <p:spPr bwMode="auto">
              <a:xfrm flipH="1" flipV="1">
                <a:off x="1875" y="711"/>
                <a:ext cx="2904" cy="28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01" name="Rectangle 15">
                <a:extLst>
                  <a:ext uri="{FF2B5EF4-FFF2-40B4-BE49-F238E27FC236}">
                    <a16:creationId xmlns:a16="http://schemas.microsoft.com/office/drawing/2014/main" id="{A4D1543D-A268-4800-A5AB-BBED3C8B680E}"/>
                  </a:ext>
                </a:extLst>
              </p:cNvPr>
              <p:cNvSpPr>
                <a:spLocks noChangeArrowheads="1"/>
              </p:cNvSpPr>
              <p:nvPr/>
            </p:nvSpPr>
            <p:spPr bwMode="auto">
              <a:xfrm rot="-2700000">
                <a:off x="3507" y="2636"/>
                <a:ext cx="40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0.01</a:t>
                </a:r>
              </a:p>
            </p:txBody>
          </p:sp>
          <p:sp>
            <p:nvSpPr>
              <p:cNvPr id="42002" name="Rectangle 16">
                <a:extLst>
                  <a:ext uri="{FF2B5EF4-FFF2-40B4-BE49-F238E27FC236}">
                    <a16:creationId xmlns:a16="http://schemas.microsoft.com/office/drawing/2014/main" id="{391EF702-725F-4835-BB3B-22CEEF7BF815}"/>
                  </a:ext>
                </a:extLst>
              </p:cNvPr>
              <p:cNvSpPr>
                <a:spLocks noChangeArrowheads="1"/>
              </p:cNvSpPr>
              <p:nvPr/>
            </p:nvSpPr>
            <p:spPr bwMode="auto">
              <a:xfrm rot="2700000">
                <a:off x="1910" y="1109"/>
                <a:ext cx="125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Acceleration, g</a:t>
                </a:r>
              </a:p>
            </p:txBody>
          </p:sp>
          <p:sp>
            <p:nvSpPr>
              <p:cNvPr id="42003" name="Rectangle 17">
                <a:extLst>
                  <a:ext uri="{FF2B5EF4-FFF2-40B4-BE49-F238E27FC236}">
                    <a16:creationId xmlns:a16="http://schemas.microsoft.com/office/drawing/2014/main" id="{9D4D1496-1F0F-4F0B-B319-C6461844CC34}"/>
                  </a:ext>
                </a:extLst>
              </p:cNvPr>
              <p:cNvSpPr>
                <a:spLocks noChangeArrowheads="1"/>
              </p:cNvSpPr>
              <p:nvPr/>
            </p:nvSpPr>
            <p:spPr bwMode="auto">
              <a:xfrm rot="-2700000">
                <a:off x="3938" y="3139"/>
                <a:ext cx="48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0.001</a:t>
                </a:r>
              </a:p>
            </p:txBody>
          </p:sp>
          <p:sp>
            <p:nvSpPr>
              <p:cNvPr id="42004" name="Line 18">
                <a:extLst>
                  <a:ext uri="{FF2B5EF4-FFF2-40B4-BE49-F238E27FC236}">
                    <a16:creationId xmlns:a16="http://schemas.microsoft.com/office/drawing/2014/main" id="{A75363FF-3A87-4CE7-B5C1-0E98F7C0375E}"/>
                  </a:ext>
                </a:extLst>
              </p:cNvPr>
              <p:cNvSpPr>
                <a:spLocks noChangeShapeType="1"/>
              </p:cNvSpPr>
              <p:nvPr/>
            </p:nvSpPr>
            <p:spPr bwMode="auto">
              <a:xfrm>
                <a:off x="1875" y="1843"/>
                <a:ext cx="1776" cy="1763"/>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05" name="Line 19">
                <a:extLst>
                  <a:ext uri="{FF2B5EF4-FFF2-40B4-BE49-F238E27FC236}">
                    <a16:creationId xmlns:a16="http://schemas.microsoft.com/office/drawing/2014/main" id="{5B194AC6-E98D-4B3D-85D6-A29184097CB0}"/>
                  </a:ext>
                </a:extLst>
              </p:cNvPr>
              <p:cNvSpPr>
                <a:spLocks noChangeShapeType="1"/>
              </p:cNvSpPr>
              <p:nvPr/>
            </p:nvSpPr>
            <p:spPr bwMode="auto">
              <a:xfrm>
                <a:off x="2612" y="695"/>
                <a:ext cx="2175" cy="2145"/>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06" name="Line 20">
                <a:extLst>
                  <a:ext uri="{FF2B5EF4-FFF2-40B4-BE49-F238E27FC236}">
                    <a16:creationId xmlns:a16="http://schemas.microsoft.com/office/drawing/2014/main" id="{A34A23EB-0F95-4FAC-BB1C-E88C23E58CA3}"/>
                  </a:ext>
                </a:extLst>
              </p:cNvPr>
              <p:cNvSpPr>
                <a:spLocks noChangeShapeType="1"/>
              </p:cNvSpPr>
              <p:nvPr/>
            </p:nvSpPr>
            <p:spPr bwMode="auto">
              <a:xfrm>
                <a:off x="1875" y="903"/>
                <a:ext cx="2744" cy="2703"/>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07" name="Line 21">
                <a:extLst>
                  <a:ext uri="{FF2B5EF4-FFF2-40B4-BE49-F238E27FC236}">
                    <a16:creationId xmlns:a16="http://schemas.microsoft.com/office/drawing/2014/main" id="{31E48F1F-7157-4CC3-A022-D8E1A90D07CA}"/>
                  </a:ext>
                </a:extLst>
              </p:cNvPr>
              <p:cNvSpPr>
                <a:spLocks noChangeShapeType="1"/>
              </p:cNvSpPr>
              <p:nvPr/>
            </p:nvSpPr>
            <p:spPr bwMode="auto">
              <a:xfrm>
                <a:off x="1875" y="2816"/>
                <a:ext cx="800" cy="79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08" name="Line 22">
                <a:extLst>
                  <a:ext uri="{FF2B5EF4-FFF2-40B4-BE49-F238E27FC236}">
                    <a16:creationId xmlns:a16="http://schemas.microsoft.com/office/drawing/2014/main" id="{A62194DA-4E3B-489C-873A-DF88A14B3931}"/>
                  </a:ext>
                </a:extLst>
              </p:cNvPr>
              <p:cNvSpPr>
                <a:spLocks noChangeShapeType="1"/>
              </p:cNvSpPr>
              <p:nvPr/>
            </p:nvSpPr>
            <p:spPr bwMode="auto">
              <a:xfrm>
                <a:off x="3595" y="695"/>
                <a:ext cx="1192" cy="1196"/>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09" name="Line 23">
                <a:extLst>
                  <a:ext uri="{FF2B5EF4-FFF2-40B4-BE49-F238E27FC236}">
                    <a16:creationId xmlns:a16="http://schemas.microsoft.com/office/drawing/2014/main" id="{98194FE8-C951-4EAE-8A79-3495E55401B9}"/>
                  </a:ext>
                </a:extLst>
              </p:cNvPr>
              <p:cNvSpPr>
                <a:spLocks noChangeShapeType="1"/>
              </p:cNvSpPr>
              <p:nvPr/>
            </p:nvSpPr>
            <p:spPr bwMode="auto">
              <a:xfrm>
                <a:off x="4595" y="703"/>
                <a:ext cx="200" cy="223"/>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10" name="Line 24">
                <a:extLst>
                  <a:ext uri="{FF2B5EF4-FFF2-40B4-BE49-F238E27FC236}">
                    <a16:creationId xmlns:a16="http://schemas.microsoft.com/office/drawing/2014/main" id="{129DF2A3-4371-4B38-A902-C534412F4DD1}"/>
                  </a:ext>
                </a:extLst>
              </p:cNvPr>
              <p:cNvSpPr>
                <a:spLocks noChangeShapeType="1"/>
              </p:cNvSpPr>
              <p:nvPr/>
            </p:nvSpPr>
            <p:spPr bwMode="auto">
              <a:xfrm flipH="1">
                <a:off x="1884" y="695"/>
                <a:ext cx="2903" cy="289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11" name="Rectangle 25">
                <a:extLst>
                  <a:ext uri="{FF2B5EF4-FFF2-40B4-BE49-F238E27FC236}">
                    <a16:creationId xmlns:a16="http://schemas.microsoft.com/office/drawing/2014/main" id="{8A320C65-9780-4F6B-970F-F411CC6194EA}"/>
                  </a:ext>
                </a:extLst>
              </p:cNvPr>
              <p:cNvSpPr>
                <a:spLocks noChangeArrowheads="1"/>
              </p:cNvSpPr>
              <p:nvPr/>
            </p:nvSpPr>
            <p:spPr bwMode="auto">
              <a:xfrm rot="2700000">
                <a:off x="4194" y="1240"/>
                <a:ext cx="44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10.0</a:t>
                </a:r>
              </a:p>
            </p:txBody>
          </p:sp>
          <p:sp>
            <p:nvSpPr>
              <p:cNvPr id="42012" name="Rectangle 26">
                <a:extLst>
                  <a:ext uri="{FF2B5EF4-FFF2-40B4-BE49-F238E27FC236}">
                    <a16:creationId xmlns:a16="http://schemas.microsoft.com/office/drawing/2014/main" id="{64763ADB-925D-4412-A948-574DE2057AD2}"/>
                  </a:ext>
                </a:extLst>
              </p:cNvPr>
              <p:cNvSpPr>
                <a:spLocks noChangeArrowheads="1"/>
              </p:cNvSpPr>
              <p:nvPr/>
            </p:nvSpPr>
            <p:spPr bwMode="auto">
              <a:xfrm rot="2700000" flipH="1">
                <a:off x="3324" y="2116"/>
                <a:ext cx="40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0.10</a:t>
                </a:r>
              </a:p>
            </p:txBody>
          </p:sp>
          <p:sp>
            <p:nvSpPr>
              <p:cNvPr id="42013" name="Rectangle 27">
                <a:extLst>
                  <a:ext uri="{FF2B5EF4-FFF2-40B4-BE49-F238E27FC236}">
                    <a16:creationId xmlns:a16="http://schemas.microsoft.com/office/drawing/2014/main" id="{AA70D6B5-143F-43BC-BA98-D5A77BE923BF}"/>
                  </a:ext>
                </a:extLst>
              </p:cNvPr>
              <p:cNvSpPr>
                <a:spLocks noChangeArrowheads="1"/>
              </p:cNvSpPr>
              <p:nvPr/>
            </p:nvSpPr>
            <p:spPr bwMode="auto">
              <a:xfrm rot="2700000" flipH="1">
                <a:off x="3739" y="1710"/>
                <a:ext cx="32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1.0</a:t>
                </a:r>
              </a:p>
            </p:txBody>
          </p:sp>
          <p:sp>
            <p:nvSpPr>
              <p:cNvPr id="42014" name="Rectangle 28">
                <a:extLst>
                  <a:ext uri="{FF2B5EF4-FFF2-40B4-BE49-F238E27FC236}">
                    <a16:creationId xmlns:a16="http://schemas.microsoft.com/office/drawing/2014/main" id="{4FB65492-3CC8-41CA-A806-86EE2FC5FFA8}"/>
                  </a:ext>
                </a:extLst>
              </p:cNvPr>
              <p:cNvSpPr>
                <a:spLocks noChangeArrowheads="1"/>
              </p:cNvSpPr>
              <p:nvPr/>
            </p:nvSpPr>
            <p:spPr bwMode="auto">
              <a:xfrm rot="2700000" flipH="1">
                <a:off x="2768" y="2669"/>
                <a:ext cx="40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0.01</a:t>
                </a:r>
              </a:p>
            </p:txBody>
          </p:sp>
          <p:sp>
            <p:nvSpPr>
              <p:cNvPr id="42015" name="Rectangle 29">
                <a:extLst>
                  <a:ext uri="{FF2B5EF4-FFF2-40B4-BE49-F238E27FC236}">
                    <a16:creationId xmlns:a16="http://schemas.microsoft.com/office/drawing/2014/main" id="{A088748C-D4CF-42D5-B080-68CA3CC74104}"/>
                  </a:ext>
                </a:extLst>
              </p:cNvPr>
              <p:cNvSpPr>
                <a:spLocks noChangeArrowheads="1"/>
              </p:cNvSpPr>
              <p:nvPr/>
            </p:nvSpPr>
            <p:spPr bwMode="auto">
              <a:xfrm rot="2700000" flipH="1">
                <a:off x="2275" y="3176"/>
                <a:ext cx="48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0.001</a:t>
                </a:r>
              </a:p>
            </p:txBody>
          </p:sp>
          <p:sp>
            <p:nvSpPr>
              <p:cNvPr id="42016" name="Rectangle 30">
                <a:extLst>
                  <a:ext uri="{FF2B5EF4-FFF2-40B4-BE49-F238E27FC236}">
                    <a16:creationId xmlns:a16="http://schemas.microsoft.com/office/drawing/2014/main" id="{0F3C5D16-7740-4FA3-AAF4-BB1D914D0C9B}"/>
                  </a:ext>
                </a:extLst>
              </p:cNvPr>
              <p:cNvSpPr>
                <a:spLocks noChangeArrowheads="1"/>
              </p:cNvSpPr>
              <p:nvPr/>
            </p:nvSpPr>
            <p:spPr bwMode="auto">
              <a:xfrm rot="18900000" flipH="1">
                <a:off x="3600" y="904"/>
                <a:ext cx="141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1600" b="1">
                    <a:latin typeface="Arial" panose="020B0604020202020204" pitchFamily="34" charset="0"/>
                  </a:rPr>
                  <a:t>Displacement, in.</a:t>
                </a:r>
              </a:p>
            </p:txBody>
          </p:sp>
        </p:grpSp>
      </p:grpSp>
      <p:sp>
        <p:nvSpPr>
          <p:cNvPr id="41987" name="Rectangle 31">
            <a:extLst>
              <a:ext uri="{FF2B5EF4-FFF2-40B4-BE49-F238E27FC236}">
                <a16:creationId xmlns:a16="http://schemas.microsoft.com/office/drawing/2014/main" id="{018E3F07-7B93-40ED-A750-763857E55CE2}"/>
              </a:ext>
            </a:extLst>
          </p:cNvPr>
          <p:cNvSpPr>
            <a:spLocks noChangeArrowheads="1"/>
          </p:cNvSpPr>
          <p:nvPr/>
        </p:nvSpPr>
        <p:spPr bwMode="auto">
          <a:xfrm>
            <a:off x="1463675" y="258763"/>
            <a:ext cx="692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2000" b="1">
                <a:latin typeface="Arial" panose="020B0604020202020204" pitchFamily="34" charset="0"/>
              </a:rPr>
              <a:t>Four-Way Log Plot of Response Spectrum - </a:t>
            </a:r>
            <a:r>
              <a:rPr kumimoji="0" lang="en-US" altLang="en-US" sz="2000" b="1" i="1"/>
              <a:t>PSV</a:t>
            </a:r>
            <a:r>
              <a:rPr kumimoji="0" lang="en-US" altLang="en-US" sz="2000" b="1">
                <a:latin typeface="Arial" panose="020B0604020202020204" pitchFamily="34" charset="0"/>
              </a:rPr>
              <a:t> vs. </a:t>
            </a:r>
            <a:r>
              <a:rPr kumimoji="0" lang="en-US" altLang="en-US" sz="2000" b="1" i="1"/>
              <a:t>PSA</a:t>
            </a:r>
          </a:p>
        </p:txBody>
      </p:sp>
      <p:sp>
        <p:nvSpPr>
          <p:cNvPr id="41988" name="Rectangle 32">
            <a:extLst>
              <a:ext uri="{FF2B5EF4-FFF2-40B4-BE49-F238E27FC236}">
                <a16:creationId xmlns:a16="http://schemas.microsoft.com/office/drawing/2014/main" id="{4D0B684A-AA94-4082-8C77-4AD4D6BFE3F8}"/>
              </a:ext>
            </a:extLst>
          </p:cNvPr>
          <p:cNvSpPr>
            <a:spLocks noChangeArrowheads="1"/>
          </p:cNvSpPr>
          <p:nvPr/>
        </p:nvSpPr>
        <p:spPr bwMode="auto">
          <a:xfrm>
            <a:off x="3328988" y="850900"/>
            <a:ext cx="2874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l"/>
            <a:r>
              <a:rPr kumimoji="0" lang="en-US" altLang="en-US" sz="2800">
                <a:latin typeface="Arial" panose="020B0604020202020204" pitchFamily="34" charset="0"/>
              </a:rPr>
              <a:t>Plotted vs Period</a:t>
            </a:r>
          </a:p>
        </p:txBody>
      </p:sp>
    </p:spTree>
  </p:cSld>
  <p:clrMapOvr>
    <a:masterClrMapping/>
  </p:clrMapOvr>
  <p:transition/>
</p:sld>
</file>

<file path=ppt/theme/theme1.xml><?xml version="1.0" encoding="utf-8"?>
<a:theme xmlns:a="http://schemas.openxmlformats.org/drawingml/2006/main" name="Professional">
  <a:themeElements>
    <a:clrScheme name="">
      <a:dk1>
        <a:srgbClr val="000000"/>
      </a:dk1>
      <a:lt1>
        <a:srgbClr val="FFCC00"/>
      </a:lt1>
      <a:dk2>
        <a:srgbClr val="000000"/>
      </a:dk2>
      <a:lt2>
        <a:srgbClr val="B2B2B2"/>
      </a:lt2>
      <a:accent1>
        <a:srgbClr val="6600FF"/>
      </a:accent1>
      <a:accent2>
        <a:srgbClr val="CC00FF"/>
      </a:accent2>
      <a:accent3>
        <a:srgbClr val="FFE2AA"/>
      </a:accent3>
      <a:accent4>
        <a:srgbClr val="000000"/>
      </a:accent4>
      <a:accent5>
        <a:srgbClr val="B8AAFF"/>
      </a:accent5>
      <a:accent6>
        <a:srgbClr val="B900E7"/>
      </a:accent6>
      <a:hlink>
        <a:srgbClr val="FF3300"/>
      </a:hlink>
      <a:folHlink>
        <a:srgbClr val="0099CC"/>
      </a:folHlink>
    </a:clrScheme>
    <a:fontScheme name="Professiona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F:\Program Files\Microsoft Office\Templates\Presentation Designs\Capsules.pot</Template>
  <TotalTime>7671</TotalTime>
  <Words>2322</Words>
  <Application>Microsoft Office PowerPoint</Application>
  <PresentationFormat>On-screen Show (4:3)</PresentationFormat>
  <Paragraphs>401</Paragraphs>
  <Slides>72</Slides>
  <Notes>5</Notes>
  <HiddenSlides>7</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72</vt:i4>
      </vt:variant>
    </vt:vector>
  </HeadingPairs>
  <TitlesOfParts>
    <vt:vector size="80" baseType="lpstr">
      <vt:lpstr>Arial</vt:lpstr>
      <vt:lpstr>Comic Sans MS</vt:lpstr>
      <vt:lpstr>Monotype Sorts</vt:lpstr>
      <vt:lpstr>Times New Roman</vt:lpstr>
      <vt:lpstr>Professional</vt:lpstr>
      <vt:lpstr>Equation</vt:lpstr>
      <vt:lpstr>Chart</vt:lpstr>
      <vt:lpstr>Clip</vt:lpstr>
      <vt:lpstr>IBC, Modified IBC, SBC, and Site Specific Considerations</vt:lpstr>
      <vt:lpstr>IBC 2018 and ASCE7-16</vt:lpstr>
      <vt:lpstr>Evolution of Seismic Codes</vt:lpstr>
      <vt:lpstr>Maximum Considered Earthquake Ground Motion</vt:lpstr>
      <vt:lpstr>Maximum Considered Earthquake Ground Motion</vt:lpstr>
      <vt:lpstr>Calculation of Seismic Coefficient</vt:lpstr>
      <vt:lpstr>Calculation of Seismic Coefficient</vt:lpstr>
      <vt:lpstr>Response  Spectra</vt:lpstr>
      <vt:lpstr>PowerPoint Presentation</vt:lpstr>
      <vt:lpstr>NEHRP-94</vt:lpstr>
      <vt:lpstr>SBC Table 1607.3.1 Site Coefficients</vt:lpstr>
      <vt:lpstr>Acceleration Spectra for Different Site Conditions</vt:lpstr>
      <vt:lpstr>IBC Classification of Buildings</vt:lpstr>
      <vt:lpstr>IBC2003 and NEHRP97 Maximum Considered Earthquake Ground Motion</vt:lpstr>
      <vt:lpstr>2% in 50 Years?    10% in 50 Years 3% in 75 Years?</vt:lpstr>
      <vt:lpstr>Design Spectral Response Accelerations Maps, Ss and S1</vt:lpstr>
      <vt:lpstr>Design Spectral Response Accelerations Maps, Ss and S1</vt:lpstr>
      <vt:lpstr>PowerPoint Presentation</vt:lpstr>
      <vt:lpstr>PowerPoint Presentation</vt:lpstr>
      <vt:lpstr>Site Coefficients, Fa and Fv</vt:lpstr>
      <vt:lpstr>Soil Profile</vt:lpstr>
      <vt:lpstr>Site Class</vt:lpstr>
      <vt:lpstr>Average Shear-Wave Velocity and Average Blow Count</vt:lpstr>
      <vt:lpstr>When to do Site Specific</vt:lpstr>
      <vt:lpstr>Fa as a Function of Site Class</vt:lpstr>
      <vt:lpstr>Fv as a Function of Site Class</vt:lpstr>
      <vt:lpstr>Design Earthquake Ground Motion</vt:lpstr>
      <vt:lpstr>Design Spectral Response Acceleration Parameters, SDS and SD1</vt:lpstr>
      <vt:lpstr>Design Response Spectrum</vt:lpstr>
      <vt:lpstr>Design Response Spectrum</vt:lpstr>
      <vt:lpstr>TL</vt:lpstr>
      <vt:lpstr>Seismic Response Coefficient</vt:lpstr>
      <vt:lpstr>Study Site</vt:lpstr>
      <vt:lpstr>https://seismicmaps.org/</vt:lpstr>
      <vt:lpstr>Response Spectra</vt:lpstr>
      <vt:lpstr>PowerPoint Presentation</vt:lpstr>
      <vt:lpstr>PowerPoint Presentation</vt:lpstr>
      <vt:lpstr>When to Perform Site Specific Analyses</vt:lpstr>
      <vt:lpstr>Local Site Effect</vt:lpstr>
      <vt:lpstr>One-Dimensional Ground Response Analysis</vt:lpstr>
      <vt:lpstr>Deterministic Seismic Hazard Analysis (DSHA)</vt:lpstr>
      <vt:lpstr>Probabilistic Seismic Hazard Analysis (cont’d)</vt:lpstr>
      <vt:lpstr>Logic Tree</vt:lpstr>
      <vt:lpstr>Site Response Analysis (cont’d)</vt:lpstr>
      <vt:lpstr>Structural Contour Map, Van Arsdale (2001) </vt:lpstr>
      <vt:lpstr>Near-Surface Vs Profiles</vt:lpstr>
      <vt:lpstr>Reference Vs Profiles (Rix,2001)</vt:lpstr>
      <vt:lpstr>Example </vt:lpstr>
      <vt:lpstr>Example Results</vt:lpstr>
      <vt:lpstr>Example Results</vt:lpstr>
      <vt:lpstr>Example Results</vt:lpstr>
      <vt:lpstr>Example Results</vt:lpstr>
      <vt:lpstr>Example Results</vt:lpstr>
      <vt:lpstr>Somerville</vt:lpstr>
      <vt:lpstr>Paris</vt:lpstr>
      <vt:lpstr>Site Specific</vt:lpstr>
      <vt:lpstr>Probabilistic Maximum Considered Earthquake</vt:lpstr>
      <vt:lpstr>Probabilistic Maximum Considered Earthquake</vt:lpstr>
      <vt:lpstr>Deterministic Limit</vt:lpstr>
      <vt:lpstr>Characteristic Sources: Fictitious faults of NMSZ, M=8.0</vt:lpstr>
      <vt:lpstr>Annual Frequency of Occurrence</vt:lpstr>
      <vt:lpstr>Reduction Limitation</vt:lpstr>
      <vt:lpstr>Design Spectral Response Coefficients</vt:lpstr>
      <vt:lpstr>Response Spectra Based on Site Specific Procedures Sect 3.4.3</vt:lpstr>
      <vt:lpstr>Site Class F</vt:lpstr>
      <vt:lpstr>Response Spectra Based on Site Specific Procedures Sect 3.4.3</vt:lpstr>
      <vt:lpstr>Response Spectra Based on Site Specific Procedures Sect 3.4.3</vt:lpstr>
      <vt:lpstr>Response Spectra Based on Site Specific Procedures Sect 3.4.3</vt:lpstr>
      <vt:lpstr>Response Spectra Based on Site Specific Procedures Sect 3.4.3</vt:lpstr>
      <vt:lpstr>Acceleration Time Histories Sect. 3.4.4</vt:lpstr>
      <vt:lpstr>Acceleration Time Histories Sect. 3.4.4</vt:lpstr>
      <vt:lpstr>Questions?</vt:lpstr>
    </vt:vector>
  </TitlesOfParts>
  <Manager/>
  <Company>The University of Memphis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 Engineering</dc:title>
  <dc:subject>NEHRP 1997 Provisions</dc:subject>
  <dc:creator/>
  <cp:lastModifiedBy>Shahram Pezeshk (spezeshk)</cp:lastModifiedBy>
  <cp:revision>255</cp:revision>
  <cp:lastPrinted>1999-03-11T21:01:33Z</cp:lastPrinted>
  <dcterms:created xsi:type="dcterms:W3CDTF">1999-01-20T00:24:40Z</dcterms:created>
  <dcterms:modified xsi:type="dcterms:W3CDTF">2020-03-31T14:59:07Z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spezeshk@memphis.edu</vt:lpwstr>
  </property>
  <property fmtid="{D5CDD505-2E9C-101B-9397-08002B2CF9AE}" pid="8" name="HomePage">
    <vt:lpwstr>http://141.225.6.111/pezeshk/civl7119.html</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C:\InetPub\wwwroot\pezeshk\ce7119\NEHRP</vt:lpwstr>
  </property>
</Properties>
</file>