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08B47-F2AB-42D2-A6B6-14D307A4157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D5BE4-61AF-4066-B712-75AD04738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2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D5BE4-61AF-4066-B712-75AD04738A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3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8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4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3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9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6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3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8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03091-3C70-4E48-BCFD-DC15A9C1F20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D26D-72A3-4322-9F3C-7872CE4D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7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3523"/>
            <a:ext cx="8229600" cy="273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12255" y="0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 Example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17101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Assume that ACME, Inc. has $</a:t>
            </a:r>
            <a:r>
              <a:rPr lang="en-US" dirty="0" smtClean="0"/>
              <a:t>750,000 </a:t>
            </a:r>
            <a:r>
              <a:rPr lang="en-US" dirty="0"/>
              <a:t>in available capital that it wants to use to grow the </a:t>
            </a:r>
            <a:r>
              <a:rPr lang="en-US" dirty="0" smtClean="0"/>
              <a:t>company and is considering the </a:t>
            </a:r>
            <a:r>
              <a:rPr lang="en-US" dirty="0"/>
              <a:t>following investment possibilities:</a:t>
            </a:r>
          </a:p>
        </p:txBody>
      </p:sp>
    </p:spTree>
    <p:extLst>
      <p:ext uri="{BB962C8B-B14F-4D97-AF65-F5344CB8AC3E}">
        <p14:creationId xmlns:p14="http://schemas.microsoft.com/office/powerpoint/2010/main" val="42373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8281642" y="2720898"/>
            <a:ext cx="0" cy="1895707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117101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Assume that ACME, Inc. has $</a:t>
            </a:r>
            <a:r>
              <a:rPr lang="en-US" dirty="0" smtClean="0"/>
              <a:t>750,000 </a:t>
            </a:r>
            <a:r>
              <a:rPr lang="en-US" dirty="0"/>
              <a:t>in available capital that it wants to use to grow the </a:t>
            </a:r>
            <a:r>
              <a:rPr lang="en-US" dirty="0" smtClean="0"/>
              <a:t>company and is considering the </a:t>
            </a:r>
            <a:r>
              <a:rPr lang="en-US" dirty="0"/>
              <a:t>following investment possibilities: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2255" y="0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 Example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66544"/>
            <a:ext cx="8229600" cy="27391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71858" y="5231423"/>
            <a:ext cx="480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Sort projects in order of decreasing rate of return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66544"/>
            <a:ext cx="8229600" cy="27391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17101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Assume that ACME, Inc. has $</a:t>
            </a:r>
            <a:r>
              <a:rPr lang="en-US" dirty="0" smtClean="0"/>
              <a:t>750,000 </a:t>
            </a:r>
            <a:r>
              <a:rPr lang="en-US" dirty="0"/>
              <a:t>in available capital that it wants to use to grow the </a:t>
            </a:r>
            <a:r>
              <a:rPr lang="en-US" dirty="0" smtClean="0"/>
              <a:t>company and is considering the </a:t>
            </a:r>
            <a:r>
              <a:rPr lang="en-US" dirty="0"/>
              <a:t>following investment possibilities: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2255" y="0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 Example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214" y="5231423"/>
            <a:ext cx="472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Determine which projects fit your capital budget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840415" y="2637692"/>
            <a:ext cx="184639" cy="1459523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5054" y="3198176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700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66544"/>
            <a:ext cx="8229600" cy="27391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17101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Assume that ACME, Inc. has $</a:t>
            </a:r>
            <a:r>
              <a:rPr lang="en-US" dirty="0" smtClean="0"/>
              <a:t>750,000 </a:t>
            </a:r>
            <a:r>
              <a:rPr lang="en-US" dirty="0"/>
              <a:t>in available capital that it wants to use to grow the </a:t>
            </a:r>
            <a:r>
              <a:rPr lang="en-US" dirty="0" smtClean="0"/>
              <a:t>company and is considering the </a:t>
            </a:r>
            <a:r>
              <a:rPr lang="en-US" dirty="0"/>
              <a:t>following investment possibilities: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2255" y="0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 Example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647829" y="4172430"/>
            <a:ext cx="651397" cy="2843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94413" y="4160695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MARR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7042" y="5231423"/>
            <a:ext cx="450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Best unfunded project determines your MARR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840415" y="2637692"/>
            <a:ext cx="184639" cy="1459523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5054" y="3198176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700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3065"/>
            <a:ext cx="8229600" cy="5991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792568" y="2401229"/>
            <a:ext cx="0" cy="33974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89971" y="2938463"/>
            <a:ext cx="0" cy="28601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79360" y="3200400"/>
            <a:ext cx="0" cy="25982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64024" y="3328988"/>
            <a:ext cx="0" cy="24696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46559" y="3429000"/>
            <a:ext cx="0" cy="23696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38619" y="4099931"/>
            <a:ext cx="0" cy="16987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18556" y="4099931"/>
            <a:ext cx="0" cy="16987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18556" y="2744362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993300"/>
                </a:solidFill>
                <a:latin typeface="Cambria" panose="02040503050406030204" pitchFamily="18" charset="0"/>
              </a:rPr>
              <a:t>Cost of</a:t>
            </a:r>
            <a:br>
              <a:rPr lang="en-US" sz="1600" dirty="0" smtClean="0">
                <a:solidFill>
                  <a:srgbClr val="993300"/>
                </a:solidFill>
                <a:latin typeface="Cambria" panose="02040503050406030204" pitchFamily="18" charset="0"/>
              </a:rPr>
            </a:br>
            <a:r>
              <a:rPr lang="en-US" sz="1600" dirty="0" smtClean="0">
                <a:solidFill>
                  <a:srgbClr val="993300"/>
                </a:solidFill>
                <a:latin typeface="Cambria" panose="02040503050406030204" pitchFamily="18" charset="0"/>
              </a:rPr>
              <a:t>Capital</a:t>
            </a:r>
            <a:endParaRPr lang="en-US" sz="1600" dirty="0">
              <a:solidFill>
                <a:srgbClr val="993300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12183" y="582386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Capital</a:t>
            </a:r>
            <a:br>
              <a:rPr lang="en-US" sz="1600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Budget</a:t>
            </a:r>
            <a:endParaRPr lang="en-US" sz="16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50433" y="3462338"/>
            <a:ext cx="588186" cy="2336296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38619" y="4101492"/>
            <a:ext cx="1196892" cy="1697141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88585" y="996177"/>
            <a:ext cx="543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ambria" panose="02040503050406030204" pitchFamily="18" charset="0"/>
              </a:rPr>
              <a:t>34%</a:t>
            </a:r>
            <a:br>
              <a:rPr lang="en-US" sz="1400" dirty="0" smtClean="0">
                <a:latin typeface="Cambria" panose="02040503050406030204" pitchFamily="18" charset="0"/>
              </a:rPr>
            </a:br>
            <a:r>
              <a:rPr lang="en-US" sz="1400" dirty="0" smtClean="0">
                <a:latin typeface="Cambria" panose="02040503050406030204" pitchFamily="18" charset="0"/>
              </a:rPr>
              <a:t>F</a:t>
            </a: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9366" y="2033459"/>
            <a:ext cx="543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ambria" panose="02040503050406030204" pitchFamily="18" charset="0"/>
              </a:rPr>
              <a:t>26%</a:t>
            </a:r>
            <a:br>
              <a:rPr lang="en-US" sz="1400" dirty="0" smtClean="0">
                <a:latin typeface="Cambria" panose="02040503050406030204" pitchFamily="18" charset="0"/>
              </a:rPr>
            </a:br>
            <a:r>
              <a:rPr lang="en-US" sz="1400" dirty="0" smtClean="0">
                <a:latin typeface="Cambria" panose="02040503050406030204" pitchFamily="18" charset="0"/>
              </a:rPr>
              <a:t>C</a:t>
            </a: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09230" y="2570693"/>
            <a:ext cx="543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ambria" panose="02040503050406030204" pitchFamily="18" charset="0"/>
              </a:rPr>
              <a:t>22%</a:t>
            </a:r>
            <a:br>
              <a:rPr lang="en-US" sz="1400" dirty="0" smtClean="0">
                <a:latin typeface="Cambria" panose="02040503050406030204" pitchFamily="18" charset="0"/>
              </a:rPr>
            </a:br>
            <a:r>
              <a:rPr lang="en-US" sz="1400" dirty="0" smtClean="0">
                <a:latin typeface="Cambria" panose="02040503050406030204" pitchFamily="18" charset="0"/>
              </a:rPr>
              <a:t>D</a:t>
            </a: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0079" y="2832630"/>
            <a:ext cx="543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ambria" panose="02040503050406030204" pitchFamily="18" charset="0"/>
              </a:rPr>
              <a:t>20%</a:t>
            </a:r>
            <a:br>
              <a:rPr lang="en-US" sz="1400" dirty="0" smtClean="0">
                <a:latin typeface="Cambria" panose="02040503050406030204" pitchFamily="18" charset="0"/>
              </a:rPr>
            </a:br>
            <a:r>
              <a:rPr lang="en-US" sz="1400" dirty="0" smtClean="0">
                <a:latin typeface="Cambria" panose="02040503050406030204" pitchFamily="18" charset="0"/>
              </a:rPr>
              <a:t>B</a:t>
            </a: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88626" y="2940321"/>
            <a:ext cx="543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ambria" panose="02040503050406030204" pitchFamily="18" charset="0"/>
              </a:rPr>
              <a:t>19%</a:t>
            </a:r>
            <a:br>
              <a:rPr lang="en-US" sz="1400" dirty="0" smtClean="0">
                <a:latin typeface="Cambria" panose="02040503050406030204" pitchFamily="18" charset="0"/>
              </a:rPr>
            </a:br>
            <a:r>
              <a:rPr lang="en-US" sz="1400" dirty="0" smtClean="0">
                <a:latin typeface="Cambria" panose="02040503050406030204" pitchFamily="18" charset="0"/>
              </a:rPr>
              <a:t>E</a:t>
            </a:r>
            <a:endParaRPr lang="en-US" sz="1400" dirty="0">
              <a:latin typeface="Cambria" panose="020405030504060302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719373" y="1167163"/>
            <a:ext cx="0" cy="463147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75456" y="3732161"/>
            <a:ext cx="543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ambria" panose="02040503050406030204" pitchFamily="18" charset="0"/>
              </a:rPr>
              <a:t>13%</a:t>
            </a:r>
            <a:br>
              <a:rPr lang="en-US" sz="1400" dirty="0" smtClean="0">
                <a:latin typeface="Cambria" panose="02040503050406030204" pitchFamily="18" charset="0"/>
              </a:rPr>
            </a:br>
            <a:r>
              <a:rPr lang="en-US" sz="1400" dirty="0" smtClean="0">
                <a:latin typeface="Cambria" panose="02040503050406030204" pitchFamily="18" charset="0"/>
              </a:rPr>
              <a:t>A</a:t>
            </a: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12255" y="0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 Example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46559" y="3112034"/>
            <a:ext cx="592060" cy="316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75924" y="3061230"/>
            <a:ext cx="543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ambria" panose="02040503050406030204" pitchFamily="18" charset="0"/>
              </a:rPr>
              <a:t>18%</a:t>
            </a:r>
            <a:br>
              <a:rPr lang="en-US" sz="1400" dirty="0" smtClean="0">
                <a:latin typeface="Cambria" panose="02040503050406030204" pitchFamily="18" charset="0"/>
              </a:rPr>
            </a:br>
            <a:r>
              <a:rPr lang="en-US" sz="1400" dirty="0" smtClean="0">
                <a:latin typeface="Cambria" panose="02040503050406030204" pitchFamily="18" charset="0"/>
              </a:rPr>
              <a:t>G</a:t>
            </a:r>
            <a:endParaRPr lang="en-US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192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Memphis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W Meier (rwmeier)</dc:creator>
  <cp:lastModifiedBy>Roger W Meier (rwmeier)</cp:lastModifiedBy>
  <cp:revision>17</cp:revision>
  <cp:lastPrinted>2017-07-17T18:22:22Z</cp:lastPrinted>
  <dcterms:created xsi:type="dcterms:W3CDTF">2016-08-04T19:48:15Z</dcterms:created>
  <dcterms:modified xsi:type="dcterms:W3CDTF">2021-09-27T10:51:37Z</dcterms:modified>
</cp:coreProperties>
</file>