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9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08B47-F2AB-42D2-A6B6-14D307A4157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D5BE4-61AF-4066-B712-75AD04738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526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D5BE4-61AF-4066-B712-75AD04738A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039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3091-3C70-4E48-BCFD-DC15A9C1F20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D26D-72A3-4322-9F3C-7872CE4D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8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3091-3C70-4E48-BCFD-DC15A9C1F20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D26D-72A3-4322-9F3C-7872CE4D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644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3091-3C70-4E48-BCFD-DC15A9C1F20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D26D-72A3-4322-9F3C-7872CE4D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539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3091-3C70-4E48-BCFD-DC15A9C1F20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D26D-72A3-4322-9F3C-7872CE4D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494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3091-3C70-4E48-BCFD-DC15A9C1F20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D26D-72A3-4322-9F3C-7872CE4D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1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3091-3C70-4E48-BCFD-DC15A9C1F20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D26D-72A3-4322-9F3C-7872CE4D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96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3091-3C70-4E48-BCFD-DC15A9C1F20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D26D-72A3-4322-9F3C-7872CE4D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3091-3C70-4E48-BCFD-DC15A9C1F20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D26D-72A3-4322-9F3C-7872CE4D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9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3091-3C70-4E48-BCFD-DC15A9C1F20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D26D-72A3-4322-9F3C-7872CE4D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3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3091-3C70-4E48-BCFD-DC15A9C1F20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D26D-72A3-4322-9F3C-7872CE4D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3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3091-3C70-4E48-BCFD-DC15A9C1F20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D26D-72A3-4322-9F3C-7872CE4D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280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03091-3C70-4E48-BCFD-DC15A9C1F20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FD26D-72A3-4322-9F3C-7872CE4D2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7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63523"/>
            <a:ext cx="8229600" cy="2730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12255" y="0"/>
            <a:ext cx="1846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 Cost Example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171012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Assume that ACME, Inc. has $</a:t>
            </a:r>
            <a:r>
              <a:rPr lang="en-US" dirty="0" smtClean="0"/>
              <a:t>750,000 </a:t>
            </a:r>
            <a:r>
              <a:rPr lang="en-US" dirty="0"/>
              <a:t>in available capital that it wants to use to grow the </a:t>
            </a:r>
            <a:r>
              <a:rPr lang="en-US" dirty="0" smtClean="0"/>
              <a:t>company and is considering the </a:t>
            </a:r>
            <a:r>
              <a:rPr lang="en-US" dirty="0"/>
              <a:t>following investment possibilities:</a:t>
            </a:r>
          </a:p>
        </p:txBody>
      </p:sp>
    </p:spTree>
    <p:extLst>
      <p:ext uri="{BB962C8B-B14F-4D97-AF65-F5344CB8AC3E}">
        <p14:creationId xmlns:p14="http://schemas.microsoft.com/office/powerpoint/2010/main" val="423730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8281642" y="2720898"/>
            <a:ext cx="0" cy="1895707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57200" y="1171012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Assume that ACME, Inc. has $</a:t>
            </a:r>
            <a:r>
              <a:rPr lang="en-US" dirty="0" smtClean="0"/>
              <a:t>750,000 </a:t>
            </a:r>
            <a:r>
              <a:rPr lang="en-US" dirty="0"/>
              <a:t>in available capital that it wants to use to grow the </a:t>
            </a:r>
            <a:r>
              <a:rPr lang="en-US" dirty="0" smtClean="0"/>
              <a:t>company and is considering the </a:t>
            </a:r>
            <a:r>
              <a:rPr lang="en-US" dirty="0"/>
              <a:t>following investment possibilities: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12255" y="0"/>
            <a:ext cx="1846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 Cost Example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66544"/>
            <a:ext cx="8229600" cy="273912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71858" y="5231423"/>
            <a:ext cx="480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Sort projects in order of decreasing rate of return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26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66544"/>
            <a:ext cx="8229600" cy="273912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" y="1171012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Assume that ACME, Inc. has $</a:t>
            </a:r>
            <a:r>
              <a:rPr lang="en-US" dirty="0" smtClean="0"/>
              <a:t>750,000 </a:t>
            </a:r>
            <a:r>
              <a:rPr lang="en-US" dirty="0"/>
              <a:t>in available capital that it wants to use to grow the </a:t>
            </a:r>
            <a:r>
              <a:rPr lang="en-US" dirty="0" smtClean="0"/>
              <a:t>company and is considering the </a:t>
            </a:r>
            <a:r>
              <a:rPr lang="en-US" dirty="0"/>
              <a:t>following investment possibilities: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12255" y="0"/>
            <a:ext cx="1846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 Cost Example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09214" y="5231423"/>
            <a:ext cx="4725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Determine which projects fit your capital budget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6840415" y="2637692"/>
            <a:ext cx="184639" cy="1459523"/>
          </a:xfrm>
          <a:prstGeom prst="rightBr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25054" y="3198176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700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28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66544"/>
            <a:ext cx="8229600" cy="273912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" y="1171012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Assume that ACME, Inc. has $</a:t>
            </a:r>
            <a:r>
              <a:rPr lang="en-US" dirty="0" smtClean="0"/>
              <a:t>750,000 </a:t>
            </a:r>
            <a:r>
              <a:rPr lang="en-US" dirty="0"/>
              <a:t>in available capital that it wants to use to grow the </a:t>
            </a:r>
            <a:r>
              <a:rPr lang="en-US" dirty="0" smtClean="0"/>
              <a:t>company and is considering the </a:t>
            </a:r>
            <a:r>
              <a:rPr lang="en-US" dirty="0"/>
              <a:t>following investment possibilities: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12255" y="0"/>
            <a:ext cx="1846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 Cost Example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7647829" y="4172430"/>
            <a:ext cx="651397" cy="2843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994413" y="4160695"/>
            <a:ext cx="652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MARR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17042" y="5231423"/>
            <a:ext cx="4509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Best unfunded project determines your MARR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6840415" y="2637692"/>
            <a:ext cx="184639" cy="1459523"/>
          </a:xfrm>
          <a:prstGeom prst="rightBr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25054" y="3198176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700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43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3065"/>
            <a:ext cx="8229600" cy="5991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2792568" y="2401229"/>
            <a:ext cx="0" cy="33974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389971" y="2938463"/>
            <a:ext cx="0" cy="286017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979360" y="3200400"/>
            <a:ext cx="0" cy="25982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864024" y="3328988"/>
            <a:ext cx="0" cy="246964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446559" y="3429000"/>
            <a:ext cx="0" cy="23696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038619" y="4099931"/>
            <a:ext cx="0" cy="169870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218556" y="4099931"/>
            <a:ext cx="0" cy="169870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218556" y="2744362"/>
            <a:ext cx="7986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993300"/>
                </a:solidFill>
                <a:latin typeface="Cambria" panose="02040503050406030204" pitchFamily="18" charset="0"/>
              </a:rPr>
              <a:t>Cost of</a:t>
            </a:r>
            <a:br>
              <a:rPr lang="en-US" sz="1600" dirty="0" smtClean="0">
                <a:solidFill>
                  <a:srgbClr val="993300"/>
                </a:solidFill>
                <a:latin typeface="Cambria" panose="02040503050406030204" pitchFamily="18" charset="0"/>
              </a:rPr>
            </a:br>
            <a:r>
              <a:rPr lang="en-US" sz="1600" dirty="0" smtClean="0">
                <a:solidFill>
                  <a:srgbClr val="993300"/>
                </a:solidFill>
                <a:latin typeface="Cambria" panose="02040503050406030204" pitchFamily="18" charset="0"/>
              </a:rPr>
              <a:t>Capital</a:t>
            </a:r>
            <a:endParaRPr lang="en-US" sz="1600" dirty="0">
              <a:solidFill>
                <a:srgbClr val="993300"/>
              </a:solidFill>
              <a:latin typeface="Cambria" panose="020405030504060302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12183" y="582386"/>
            <a:ext cx="8066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Capital</a:t>
            </a:r>
            <a:br>
              <a:rPr lang="en-US" sz="1600" dirty="0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en-US" sz="16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Budget</a:t>
            </a:r>
            <a:endParaRPr lang="en-US" sz="16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450433" y="3462338"/>
            <a:ext cx="588186" cy="2336296"/>
          </a:xfrm>
          <a:prstGeom prst="rect">
            <a:avLst/>
          </a:prstGeom>
          <a:solidFill>
            <a:schemeClr val="accent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38619" y="4101492"/>
            <a:ext cx="1196892" cy="1697141"/>
          </a:xfrm>
          <a:prstGeom prst="rect">
            <a:avLst/>
          </a:prstGeom>
          <a:solidFill>
            <a:schemeClr val="accent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788585" y="996177"/>
            <a:ext cx="54373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dirty="0" smtClean="0">
                <a:latin typeface="Cambria" panose="02040503050406030204" pitchFamily="18" charset="0"/>
              </a:rPr>
              <a:t>34%</a:t>
            </a:r>
            <a:br>
              <a:rPr lang="en-US" sz="1400" dirty="0" smtClean="0">
                <a:latin typeface="Cambria" panose="02040503050406030204" pitchFamily="18" charset="0"/>
              </a:rPr>
            </a:br>
            <a:r>
              <a:rPr lang="en-US" sz="1400" dirty="0" smtClean="0">
                <a:latin typeface="Cambria" panose="02040503050406030204" pitchFamily="18" charset="0"/>
              </a:rPr>
              <a:t>F</a:t>
            </a:r>
            <a:endParaRPr lang="en-US" sz="1400" dirty="0">
              <a:latin typeface="Cambria" panose="020405030504060302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9366" y="2033459"/>
            <a:ext cx="54373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dirty="0" smtClean="0">
                <a:latin typeface="Cambria" panose="02040503050406030204" pitchFamily="18" charset="0"/>
              </a:rPr>
              <a:t>26%</a:t>
            </a:r>
            <a:br>
              <a:rPr lang="en-US" sz="1400" dirty="0" smtClean="0">
                <a:latin typeface="Cambria" panose="02040503050406030204" pitchFamily="18" charset="0"/>
              </a:rPr>
            </a:br>
            <a:r>
              <a:rPr lang="en-US" sz="1400" dirty="0" smtClean="0">
                <a:latin typeface="Cambria" panose="02040503050406030204" pitchFamily="18" charset="0"/>
              </a:rPr>
              <a:t>C</a:t>
            </a:r>
            <a:endParaRPr lang="en-US" sz="1400" dirty="0">
              <a:latin typeface="Cambria" panose="020405030504060302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09230" y="2570693"/>
            <a:ext cx="54373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dirty="0" smtClean="0">
                <a:latin typeface="Cambria" panose="02040503050406030204" pitchFamily="18" charset="0"/>
              </a:rPr>
              <a:t>22%</a:t>
            </a:r>
            <a:br>
              <a:rPr lang="en-US" sz="1400" dirty="0" smtClean="0">
                <a:latin typeface="Cambria" panose="02040503050406030204" pitchFamily="18" charset="0"/>
              </a:rPr>
            </a:br>
            <a:r>
              <a:rPr lang="en-US" sz="1400" dirty="0" smtClean="0">
                <a:latin typeface="Cambria" panose="02040503050406030204" pitchFamily="18" charset="0"/>
              </a:rPr>
              <a:t>D</a:t>
            </a:r>
            <a:endParaRPr lang="en-US" sz="1400" dirty="0">
              <a:latin typeface="Cambria" panose="0204050305040603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60079" y="2832630"/>
            <a:ext cx="54373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dirty="0" smtClean="0">
                <a:latin typeface="Cambria" panose="02040503050406030204" pitchFamily="18" charset="0"/>
              </a:rPr>
              <a:t>20%</a:t>
            </a:r>
            <a:br>
              <a:rPr lang="en-US" sz="1400" dirty="0" smtClean="0">
                <a:latin typeface="Cambria" panose="02040503050406030204" pitchFamily="18" charset="0"/>
              </a:rPr>
            </a:br>
            <a:r>
              <a:rPr lang="en-US" sz="1400" dirty="0" smtClean="0">
                <a:latin typeface="Cambria" panose="02040503050406030204" pitchFamily="18" charset="0"/>
              </a:rPr>
              <a:t>B</a:t>
            </a:r>
            <a:endParaRPr lang="en-US" sz="1400" dirty="0">
              <a:latin typeface="Cambria" panose="0204050305040603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88626" y="2940321"/>
            <a:ext cx="54373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dirty="0" smtClean="0">
                <a:latin typeface="Cambria" panose="02040503050406030204" pitchFamily="18" charset="0"/>
              </a:rPr>
              <a:t>19%</a:t>
            </a:r>
            <a:br>
              <a:rPr lang="en-US" sz="1400" dirty="0" smtClean="0">
                <a:latin typeface="Cambria" panose="02040503050406030204" pitchFamily="18" charset="0"/>
              </a:rPr>
            </a:br>
            <a:r>
              <a:rPr lang="en-US" sz="1400" dirty="0" smtClean="0">
                <a:latin typeface="Cambria" panose="02040503050406030204" pitchFamily="18" charset="0"/>
              </a:rPr>
              <a:t>E</a:t>
            </a:r>
            <a:endParaRPr lang="en-US" sz="1400" dirty="0">
              <a:latin typeface="Cambria" panose="020405030504060302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5719373" y="1167163"/>
            <a:ext cx="0" cy="463147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375456" y="3732161"/>
            <a:ext cx="54373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dirty="0" smtClean="0">
                <a:latin typeface="Cambria" panose="02040503050406030204" pitchFamily="18" charset="0"/>
              </a:rPr>
              <a:t>13%</a:t>
            </a:r>
            <a:br>
              <a:rPr lang="en-US" sz="1400" dirty="0" smtClean="0">
                <a:latin typeface="Cambria" panose="02040503050406030204" pitchFamily="18" charset="0"/>
              </a:rPr>
            </a:br>
            <a:r>
              <a:rPr lang="en-US" sz="1400" dirty="0" smtClean="0">
                <a:latin typeface="Cambria" panose="02040503050406030204" pitchFamily="18" charset="0"/>
              </a:rPr>
              <a:t>A</a:t>
            </a:r>
            <a:endParaRPr lang="en-US" sz="1400" dirty="0">
              <a:latin typeface="Cambria" panose="020405030504060302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12255" y="0"/>
            <a:ext cx="1846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 Cost Example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46559" y="3112034"/>
            <a:ext cx="592060" cy="316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475924" y="3061230"/>
            <a:ext cx="54373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dirty="0" smtClean="0">
                <a:latin typeface="Cambria" panose="02040503050406030204" pitchFamily="18" charset="0"/>
              </a:rPr>
              <a:t>18%</a:t>
            </a:r>
            <a:br>
              <a:rPr lang="en-US" sz="1400" dirty="0" smtClean="0">
                <a:latin typeface="Cambria" panose="02040503050406030204" pitchFamily="18" charset="0"/>
              </a:rPr>
            </a:br>
            <a:r>
              <a:rPr lang="en-US" sz="1400" dirty="0" smtClean="0">
                <a:latin typeface="Cambria" panose="02040503050406030204" pitchFamily="18" charset="0"/>
              </a:rPr>
              <a:t>G</a:t>
            </a:r>
            <a:endParaRPr lang="en-US" sz="1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67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192</Words>
  <Application>Microsoft Office PowerPoint</Application>
  <PresentationFormat>On-screen Show (4:3)</PresentationFormat>
  <Paragraphs>25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Memphis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W Meier (rwmeier)</dc:creator>
  <cp:lastModifiedBy>Roger W Meier (rwmeier)</cp:lastModifiedBy>
  <cp:revision>17</cp:revision>
  <cp:lastPrinted>2017-07-17T18:22:22Z</cp:lastPrinted>
  <dcterms:created xsi:type="dcterms:W3CDTF">2016-08-04T19:48:15Z</dcterms:created>
  <dcterms:modified xsi:type="dcterms:W3CDTF">2021-09-27T10:51:37Z</dcterms:modified>
</cp:coreProperties>
</file>